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19"/>
  </p:notesMasterIdLst>
  <p:sldIdLst>
    <p:sldId id="418" r:id="rId2"/>
    <p:sldId id="262" r:id="rId3"/>
    <p:sldId id="417" r:id="rId4"/>
    <p:sldId id="408" r:id="rId5"/>
    <p:sldId id="412" r:id="rId6"/>
    <p:sldId id="409" r:id="rId7"/>
    <p:sldId id="415" r:id="rId8"/>
    <p:sldId id="414" r:id="rId9"/>
    <p:sldId id="410" r:id="rId10"/>
    <p:sldId id="398" r:id="rId11"/>
    <p:sldId id="395" r:id="rId12"/>
    <p:sldId id="389" r:id="rId13"/>
    <p:sldId id="390" r:id="rId14"/>
    <p:sldId id="391" r:id="rId15"/>
    <p:sldId id="380" r:id="rId16"/>
    <p:sldId id="419" r:id="rId17"/>
    <p:sldId id="373" r:id="rId1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E0FCFA"/>
    <a:srgbClr val="0A7069"/>
    <a:srgbClr val="07504B"/>
    <a:srgbClr val="0C8467"/>
    <a:srgbClr val="FBE5AF"/>
    <a:srgbClr val="08565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2" autoAdjust="0"/>
    <p:restoredTop sz="94622" autoAdjust="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2126F8-5D4A-4452-A3D7-3B02DAFD86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66202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8A432C8-69A7-458B-9684-2BFA64B31948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C4549AC-EB31-477F-92A9-B1988E232878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773113"/>
            <a:ext cx="7772400" cy="75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970509617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EBA98F-560C-4997-81C4-81D4D9187EAB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0972B2-CA5C-437D-87D0-8081271A9E4B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algn="r"/>
            <a:endParaRPr lang="en-US" dirty="0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DC1E59-17DD-41CE-97CA-624A472382D4}" type="datetime2">
              <a:rPr lang="en-US" smtClean="0"/>
              <a:pPr/>
              <a:t>Monday, March 21, 2011</a:t>
            </a:fld>
            <a:endParaRPr lang="en-US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 algn="r"/>
            <a:endParaRPr lang="en-US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Monday, March 21, 2011</a:t>
            </a:fld>
            <a:endParaRPr lang="en-US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io.be/" TargetMode="External"/><Relationship Id="rId7" Type="http://schemas.openxmlformats.org/officeDocument/2006/relationships/hyperlink" Target="http://www.icho.be/" TargetMode="External"/><Relationship Id="rId2" Type="http://schemas.openxmlformats.org/officeDocument/2006/relationships/hyperlink" Target="mailto:icho@icho.b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guy.gielis@icho.be" TargetMode="External"/><Relationship Id="rId5" Type="http://schemas.openxmlformats.org/officeDocument/2006/relationships/hyperlink" Target="mailto:jo.goedhuys@med.kuleuven.be" TargetMode="External"/><Relationship Id="rId4" Type="http://schemas.openxmlformats.org/officeDocument/2006/relationships/hyperlink" Target="mailto:info@haio.b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aio.be" TargetMode="External"/><Relationship Id="rId2" Type="http://schemas.openxmlformats.org/officeDocument/2006/relationships/hyperlink" Target="http://www.haio.be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ho.b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62200" y="2780928"/>
            <a:ext cx="6477000" cy="3086472"/>
          </a:xfrm>
        </p:spPr>
        <p:txBody>
          <a:bodyPr anchor="t" anchorCtr="0"/>
          <a:lstStyle/>
          <a:p>
            <a:r>
              <a:rPr lang="nl-BE" sz="7200" dirty="0" smtClean="0"/>
              <a:t>Haio – statuut</a:t>
            </a:r>
            <a:endParaRPr lang="nl-BE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Dr. Roel Van Giel                           26/03/2011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xmlns="" val="76787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207824" cy="990600"/>
          </a:xfrm>
        </p:spPr>
        <p:txBody>
          <a:bodyPr>
            <a:noAutofit/>
          </a:bodyPr>
          <a:lstStyle/>
          <a:p>
            <a:r>
              <a:rPr lang="nl-BE" sz="3200" dirty="0" err="1" smtClean="0"/>
              <a:t>Sui</a:t>
            </a:r>
            <a:r>
              <a:rPr lang="nl-BE" sz="3200" dirty="0" smtClean="0"/>
              <a:t> </a:t>
            </a:r>
            <a:r>
              <a:rPr lang="nl-BE" sz="3200" dirty="0" err="1" smtClean="0"/>
              <a:t>generis</a:t>
            </a:r>
            <a:r>
              <a:rPr lang="nl-BE" sz="3200" dirty="0" smtClean="0"/>
              <a:t> : Tijd om te leren? Tijd om te werken!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nl-BE" dirty="0" smtClean="0"/>
              <a:t>Studietijd :</a:t>
            </a:r>
          </a:p>
          <a:p>
            <a:pPr lvl="1">
              <a:lnSpc>
                <a:spcPct val="90000"/>
              </a:lnSpc>
            </a:pPr>
            <a:r>
              <a:rPr lang="nl-BE" dirty="0" smtClean="0"/>
              <a:t>elke dinsdagnamiddag + dinsdagavond</a:t>
            </a:r>
          </a:p>
          <a:p>
            <a:pPr lvl="1">
              <a:lnSpc>
                <a:spcPct val="90000"/>
              </a:lnSpc>
            </a:pPr>
            <a:r>
              <a:rPr lang="nl-BE" dirty="0" smtClean="0"/>
              <a:t>een blok van 4u op een ander moment</a:t>
            </a:r>
          </a:p>
          <a:p>
            <a:pPr lvl="2">
              <a:lnSpc>
                <a:spcPct val="90000"/>
              </a:lnSpc>
            </a:pPr>
            <a:r>
              <a:rPr lang="nl-BE" dirty="0" err="1" smtClean="0"/>
              <a:t>cfr</a:t>
            </a:r>
            <a:r>
              <a:rPr lang="nl-BE" dirty="0" smtClean="0"/>
              <a:t>. aanstellingscriteria en opleidingsovereenkomst)</a:t>
            </a:r>
          </a:p>
          <a:p>
            <a:pPr>
              <a:lnSpc>
                <a:spcPct val="90000"/>
              </a:lnSpc>
            </a:pPr>
            <a:r>
              <a:rPr lang="nl-BE" dirty="0" smtClean="0"/>
              <a:t>Aantal prestaties :</a:t>
            </a:r>
          </a:p>
          <a:p>
            <a:pPr lvl="1">
              <a:lnSpc>
                <a:spcPct val="90000"/>
              </a:lnSpc>
            </a:pPr>
            <a:r>
              <a:rPr lang="nl-BE" dirty="0" smtClean="0"/>
              <a:t>min. gemiddeld 10 prestaties per dag </a:t>
            </a:r>
            <a:endParaRPr lang="nl-BE" dirty="0"/>
          </a:p>
          <a:p>
            <a:pPr lvl="1">
              <a:lnSpc>
                <a:spcPct val="90000"/>
              </a:lnSpc>
            </a:pPr>
            <a:r>
              <a:rPr lang="nl-BE" dirty="0" smtClean="0"/>
              <a:t>max. gemiddeld 15 prestaties per dag</a:t>
            </a:r>
          </a:p>
          <a:p>
            <a:pPr lvl="2">
              <a:lnSpc>
                <a:spcPct val="90000"/>
              </a:lnSpc>
            </a:pPr>
            <a:r>
              <a:rPr lang="nl-BE" dirty="0" err="1" smtClean="0"/>
              <a:t>cfr</a:t>
            </a:r>
            <a:r>
              <a:rPr lang="nl-BE" dirty="0" smtClean="0"/>
              <a:t>. aanstellingscriteria voor de praktijkopleiders</a:t>
            </a:r>
          </a:p>
          <a:p>
            <a:pPr lvl="2">
              <a:lnSpc>
                <a:spcPct val="90000"/>
              </a:lnSpc>
            </a:pPr>
            <a:r>
              <a:rPr lang="nl-BE" dirty="0" smtClean="0"/>
              <a:t>bewaking via evaluaties van de </a:t>
            </a:r>
            <a:r>
              <a:rPr lang="nl-BE" dirty="0" err="1" smtClean="0"/>
              <a:t>haio’s</a:t>
            </a:r>
            <a:endParaRPr lang="nl-BE" dirty="0" smtClean="0"/>
          </a:p>
          <a:p>
            <a:pPr lvl="2">
              <a:lnSpc>
                <a:spcPct val="90000"/>
              </a:lnSpc>
            </a:pPr>
            <a:r>
              <a:rPr lang="nl-BE" dirty="0" err="1" smtClean="0"/>
              <a:t>cfr</a:t>
            </a:r>
            <a:r>
              <a:rPr lang="nl-BE" dirty="0" smtClean="0"/>
              <a:t>. </a:t>
            </a:r>
            <a:r>
              <a:rPr lang="nl-BE" dirty="0" err="1" smtClean="0"/>
              <a:t>Ministeriëel</a:t>
            </a:r>
            <a:r>
              <a:rPr lang="nl-BE" dirty="0" smtClean="0"/>
              <a:t> Besluit en huishoudelijk reglement</a:t>
            </a:r>
          </a:p>
          <a:p>
            <a:pPr>
              <a:lnSpc>
                <a:spcPct val="90000"/>
              </a:lnSpc>
            </a:pPr>
            <a:r>
              <a:rPr lang="nl-BE" dirty="0" smtClean="0"/>
              <a:t>Belasting (werk + studie)</a:t>
            </a:r>
          </a:p>
          <a:p>
            <a:pPr lvl="1">
              <a:lnSpc>
                <a:spcPct val="90000"/>
              </a:lnSpc>
            </a:pPr>
            <a:r>
              <a:rPr lang="nl-BE" dirty="0" err="1" smtClean="0"/>
              <a:t>Ministeriëel</a:t>
            </a:r>
            <a:r>
              <a:rPr lang="nl-BE" dirty="0" smtClean="0"/>
              <a:t> Besluit 17/07/2009 :</a:t>
            </a:r>
            <a:br>
              <a:rPr lang="nl-BE" dirty="0" smtClean="0"/>
            </a:br>
            <a:r>
              <a:rPr lang="nl-BE" dirty="0" smtClean="0"/>
              <a:t>min. 38u en max. 48u werken per week (exclusief wachten)</a:t>
            </a:r>
          </a:p>
          <a:p>
            <a:pPr lvl="1">
              <a:lnSpc>
                <a:spcPct val="90000"/>
              </a:lnSpc>
            </a:pPr>
            <a:r>
              <a:rPr lang="nl-BE" dirty="0" smtClean="0"/>
              <a:t>Nieuwe </a:t>
            </a:r>
            <a:r>
              <a:rPr lang="nl-BE" dirty="0" err="1" smtClean="0"/>
              <a:t>europese</a:t>
            </a:r>
            <a:r>
              <a:rPr lang="nl-BE" dirty="0" smtClean="0"/>
              <a:t> richtlijn?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dirty="0" err="1"/>
              <a:t>Sui</a:t>
            </a:r>
            <a:r>
              <a:rPr lang="nl-BE" sz="3200" dirty="0"/>
              <a:t> </a:t>
            </a:r>
            <a:r>
              <a:rPr lang="nl-BE" sz="3200" dirty="0" err="1"/>
              <a:t>generis</a:t>
            </a:r>
            <a:r>
              <a:rPr lang="nl-BE" sz="3200" dirty="0"/>
              <a:t> : Tijd om te leren? Tijd om te werken!</a:t>
            </a:r>
            <a:endParaRPr lang="en-US" sz="32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Aanrekenen</a:t>
            </a:r>
            <a:r>
              <a:rPr lang="en-US" sz="3000" dirty="0" smtClean="0"/>
              <a:t> </a:t>
            </a:r>
            <a:r>
              <a:rPr lang="en-US" sz="3000" dirty="0" err="1" smtClean="0"/>
              <a:t>prestaties</a:t>
            </a:r>
            <a:r>
              <a:rPr lang="en-US" sz="3000" dirty="0" smtClean="0"/>
              <a:t> :</a:t>
            </a:r>
          </a:p>
          <a:p>
            <a:pPr lvl="1"/>
            <a:r>
              <a:rPr lang="en-US" sz="2700" dirty="0" err="1" smtClean="0"/>
              <a:t>Als</a:t>
            </a:r>
            <a:r>
              <a:rPr lang="en-US" sz="2700" dirty="0" smtClean="0"/>
              <a:t> de PO </a:t>
            </a:r>
            <a:r>
              <a:rPr lang="en-US" sz="2700" dirty="0" err="1" smtClean="0"/>
              <a:t>bereikbaar</a:t>
            </a:r>
            <a:r>
              <a:rPr lang="en-US" sz="2700" dirty="0" smtClean="0"/>
              <a:t> is:</a:t>
            </a:r>
          </a:p>
          <a:p>
            <a:pPr lvl="2"/>
            <a:r>
              <a:rPr lang="en-US" sz="2400" dirty="0" smtClean="0"/>
              <a:t>op de </a:t>
            </a:r>
            <a:r>
              <a:rPr lang="en-US" sz="2400" dirty="0" err="1" smtClean="0"/>
              <a:t>boekjes</a:t>
            </a:r>
            <a:r>
              <a:rPr lang="en-US" sz="2400" dirty="0" smtClean="0"/>
              <a:t> van de PO (</a:t>
            </a:r>
            <a:r>
              <a:rPr lang="en-US" sz="2400" dirty="0" err="1" smtClean="0"/>
              <a:t>tarief</a:t>
            </a:r>
            <a:r>
              <a:rPr lang="en-US" sz="2400" dirty="0" smtClean="0"/>
              <a:t> 003/004)</a:t>
            </a:r>
          </a:p>
          <a:p>
            <a:pPr lvl="3"/>
            <a:r>
              <a:rPr lang="en-US" sz="2400" dirty="0" smtClean="0"/>
              <a:t> </a:t>
            </a:r>
            <a:r>
              <a:rPr lang="en-US" sz="2400" dirty="0" err="1" smtClean="0"/>
              <a:t>aparte</a:t>
            </a:r>
            <a:r>
              <a:rPr lang="en-US" sz="2400" dirty="0" smtClean="0"/>
              <a:t> </a:t>
            </a:r>
            <a:r>
              <a:rPr lang="en-US" sz="2400" dirty="0" err="1" smtClean="0"/>
              <a:t>boekjes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haio</a:t>
            </a:r>
            <a:r>
              <a:rPr lang="en-US" sz="2400" dirty="0" smtClean="0"/>
              <a:t>, </a:t>
            </a:r>
            <a:r>
              <a:rPr lang="en-US" sz="2400" dirty="0" err="1" smtClean="0"/>
              <a:t>vooraf</a:t>
            </a:r>
            <a:r>
              <a:rPr lang="en-US" sz="2400" dirty="0" smtClean="0"/>
              <a:t> </a:t>
            </a:r>
            <a:r>
              <a:rPr lang="en-US" sz="2400" dirty="0" err="1" smtClean="0"/>
              <a:t>getekend</a:t>
            </a:r>
            <a:r>
              <a:rPr lang="en-US" sz="2400" dirty="0" smtClean="0"/>
              <a:t> door PO</a:t>
            </a:r>
          </a:p>
          <a:p>
            <a:pPr lvl="3"/>
            <a:r>
              <a:rPr lang="en-US" sz="2400" dirty="0" smtClean="0"/>
              <a:t> </a:t>
            </a:r>
            <a:r>
              <a:rPr lang="en-US" sz="2400" dirty="0" err="1" smtClean="0"/>
              <a:t>haio</a:t>
            </a:r>
            <a:r>
              <a:rPr lang="en-US" sz="2400" dirty="0" smtClean="0"/>
              <a:t> </a:t>
            </a:r>
            <a:r>
              <a:rPr lang="en-US" sz="2400" dirty="0" err="1" smtClean="0"/>
              <a:t>tekent</a:t>
            </a:r>
            <a:r>
              <a:rPr lang="en-US" sz="2400" dirty="0" smtClean="0"/>
              <a:t> “in </a:t>
            </a:r>
            <a:r>
              <a:rPr lang="en-US" sz="2400" dirty="0" err="1" smtClean="0"/>
              <a:t>opdracht</a:t>
            </a:r>
            <a:r>
              <a:rPr lang="en-US" sz="2400" dirty="0" smtClean="0"/>
              <a:t> van”</a:t>
            </a:r>
          </a:p>
          <a:p>
            <a:pPr marL="1143000" lvl="3" indent="0">
              <a:buNone/>
            </a:pPr>
            <a:r>
              <a:rPr lang="fr-FR" sz="2400" dirty="0" smtClean="0">
                <a:sym typeface="Wingdings" pitchFamily="2" charset="2"/>
              </a:rPr>
              <a:t> </a:t>
            </a:r>
            <a:r>
              <a:rPr lang="fr-FR" sz="2400" dirty="0" err="1" smtClean="0"/>
              <a:t>haio</a:t>
            </a:r>
            <a:r>
              <a:rPr lang="fr-FR" sz="2400" dirty="0" smtClean="0"/>
              <a:t> </a:t>
            </a:r>
            <a:r>
              <a:rPr lang="fr-FR" sz="2400" dirty="0" err="1" smtClean="0"/>
              <a:t>én</a:t>
            </a:r>
            <a:r>
              <a:rPr lang="fr-FR" sz="2400" dirty="0" smtClean="0"/>
              <a:t> PO </a:t>
            </a:r>
            <a:r>
              <a:rPr lang="fr-FR" sz="2400" dirty="0" err="1" smtClean="0"/>
              <a:t>ondertekenen</a:t>
            </a:r>
            <a:r>
              <a:rPr lang="fr-FR" sz="2400" dirty="0" smtClean="0"/>
              <a:t> en </a:t>
            </a:r>
            <a:r>
              <a:rPr lang="fr-FR" sz="2400" dirty="0" err="1" smtClean="0"/>
              <a:t>stempelen</a:t>
            </a:r>
            <a:endParaRPr lang="en-US" sz="2400" dirty="0" smtClean="0"/>
          </a:p>
          <a:p>
            <a:pPr lvl="1"/>
            <a:r>
              <a:rPr lang="en-US" sz="2700" dirty="0" err="1" smtClean="0"/>
              <a:t>als</a:t>
            </a:r>
            <a:r>
              <a:rPr lang="en-US" sz="2700" dirty="0" smtClean="0"/>
              <a:t> de PO </a:t>
            </a:r>
            <a:r>
              <a:rPr lang="en-US" sz="2700" dirty="0" err="1" smtClean="0"/>
              <a:t>niet</a:t>
            </a:r>
            <a:r>
              <a:rPr lang="en-US" sz="2700" dirty="0" smtClean="0"/>
              <a:t> </a:t>
            </a:r>
            <a:r>
              <a:rPr lang="en-US" sz="2700" dirty="0" err="1" smtClean="0"/>
              <a:t>bereikbaar</a:t>
            </a:r>
            <a:r>
              <a:rPr lang="en-US" sz="2700" dirty="0" smtClean="0"/>
              <a:t> is (</a:t>
            </a:r>
            <a:r>
              <a:rPr lang="en-US" sz="2700" dirty="0" err="1" smtClean="0"/>
              <a:t>vakantie</a:t>
            </a:r>
            <a:r>
              <a:rPr lang="en-US" sz="2700" dirty="0" smtClean="0"/>
              <a:t>,…)</a:t>
            </a:r>
          </a:p>
          <a:p>
            <a:pPr lvl="2"/>
            <a:r>
              <a:rPr lang="en-US" sz="2700" dirty="0" err="1" smtClean="0"/>
              <a:t>afspraken</a:t>
            </a:r>
            <a:r>
              <a:rPr lang="en-US" sz="2700" dirty="0" smtClean="0"/>
              <a:t> met </a:t>
            </a:r>
            <a:r>
              <a:rPr lang="en-US" sz="2700" dirty="0" err="1" smtClean="0"/>
              <a:t>collega</a:t>
            </a:r>
            <a:r>
              <a:rPr lang="en-US" sz="2700" dirty="0" smtClean="0"/>
              <a:t> </a:t>
            </a:r>
            <a:r>
              <a:rPr lang="en-US" sz="2700" dirty="0" err="1" smtClean="0"/>
              <a:t>praktijkopleider</a:t>
            </a:r>
            <a:endParaRPr lang="en-US" sz="2700" dirty="0" smtClean="0"/>
          </a:p>
          <a:p>
            <a:pPr lvl="2"/>
            <a:r>
              <a:rPr lang="en-US" sz="2700" dirty="0" err="1" smtClean="0"/>
              <a:t>zoniet</a:t>
            </a:r>
            <a:r>
              <a:rPr lang="en-US" sz="2700" dirty="0" smtClean="0"/>
              <a:t>, </a:t>
            </a:r>
            <a:r>
              <a:rPr lang="en-US" sz="2400" dirty="0" err="1" smtClean="0"/>
              <a:t>werkt</a:t>
            </a:r>
            <a:r>
              <a:rPr lang="en-US" sz="2400" dirty="0" smtClean="0"/>
              <a:t> </a:t>
            </a:r>
            <a:r>
              <a:rPr lang="en-US" sz="2400" dirty="0" err="1" smtClean="0"/>
              <a:t>haio</a:t>
            </a:r>
            <a:r>
              <a:rPr lang="en-US" sz="2400" dirty="0" smtClean="0"/>
              <a:t> op </a:t>
            </a:r>
            <a:r>
              <a:rPr lang="en-US" sz="2400" dirty="0" err="1" smtClean="0"/>
              <a:t>eigen</a:t>
            </a:r>
            <a:r>
              <a:rPr lang="en-US" sz="2400" dirty="0" smtClean="0"/>
              <a:t> </a:t>
            </a:r>
            <a:r>
              <a:rPr lang="en-US" sz="2400" dirty="0" err="1" smtClean="0"/>
              <a:t>boekjes</a:t>
            </a:r>
            <a:r>
              <a:rPr lang="en-US" sz="2400" dirty="0" smtClean="0"/>
              <a:t> (</a:t>
            </a:r>
            <a:r>
              <a:rPr lang="en-US" sz="2400" dirty="0" err="1" smtClean="0"/>
              <a:t>tarief</a:t>
            </a:r>
            <a:r>
              <a:rPr lang="en-US" sz="2400" dirty="0" smtClean="0"/>
              <a:t> 001/002)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err="1" smtClean="0"/>
              <a:t>Sui</a:t>
            </a:r>
            <a:r>
              <a:rPr lang="nl-BE" sz="4000" dirty="0" smtClean="0"/>
              <a:t> </a:t>
            </a:r>
            <a:r>
              <a:rPr lang="nl-BE" sz="4000" dirty="0" err="1" smtClean="0"/>
              <a:t>generis</a:t>
            </a:r>
            <a:r>
              <a:rPr lang="nl-BE" sz="4000" dirty="0" smtClean="0"/>
              <a:t> : the way </a:t>
            </a:r>
            <a:r>
              <a:rPr lang="nl-BE" sz="4000" dirty="0" err="1" smtClean="0"/>
              <a:t>to</a:t>
            </a:r>
            <a:r>
              <a:rPr lang="nl-BE" sz="4000" dirty="0" smtClean="0"/>
              <a:t> </a:t>
            </a:r>
            <a:r>
              <a:rPr lang="nl-BE" sz="4000" dirty="0" err="1" smtClean="0"/>
              <a:t>heaven</a:t>
            </a:r>
            <a:r>
              <a:rPr lang="nl-BE" sz="4000" dirty="0" smtClean="0"/>
              <a:t> …(1)</a:t>
            </a:r>
            <a:endParaRPr lang="en-US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smtClean="0"/>
              <a:t>Voor proclamatie</a:t>
            </a:r>
          </a:p>
          <a:p>
            <a:pPr lvl="1"/>
            <a:r>
              <a:rPr lang="nl-BE" dirty="0" smtClean="0"/>
              <a:t>Een praktijkopleider contacteren (vanaf 1 maart)</a:t>
            </a:r>
          </a:p>
          <a:p>
            <a:pPr lvl="1"/>
            <a:r>
              <a:rPr lang="nl-BE" dirty="0"/>
              <a:t>G</a:t>
            </a:r>
            <a:r>
              <a:rPr lang="nl-BE" dirty="0" smtClean="0"/>
              <a:t>oedkeuring stageplaats vragen aan het ICHO </a:t>
            </a:r>
          </a:p>
          <a:p>
            <a:pPr lvl="2"/>
            <a:r>
              <a:rPr lang="nl-BE" dirty="0" smtClean="0"/>
              <a:t>Formulier : aanmelding Master in de Huisartsgeneeskunde (www.icho.be)</a:t>
            </a:r>
          </a:p>
          <a:p>
            <a:pPr lvl="1"/>
            <a:r>
              <a:rPr lang="nl-BE" dirty="0" smtClean="0"/>
              <a:t>ICHO stuurt u 5 ex. contracten op</a:t>
            </a:r>
          </a:p>
          <a:p>
            <a:pPr lvl="2"/>
            <a:r>
              <a:rPr lang="nl-BE" dirty="0" smtClean="0"/>
              <a:t>1 ex </a:t>
            </a:r>
            <a:r>
              <a:rPr lang="nl-BE" dirty="0" err="1" smtClean="0"/>
              <a:t>acerta</a:t>
            </a:r>
            <a:endParaRPr lang="nl-BE" dirty="0" smtClean="0"/>
          </a:p>
          <a:p>
            <a:pPr lvl="2"/>
            <a:r>
              <a:rPr lang="nl-BE" dirty="0" smtClean="0"/>
              <a:t>1 ex </a:t>
            </a:r>
            <a:r>
              <a:rPr lang="nl-BE" dirty="0" err="1" smtClean="0"/>
              <a:t>erkenningscommisie</a:t>
            </a:r>
            <a:endParaRPr lang="nl-BE" dirty="0" smtClean="0"/>
          </a:p>
          <a:p>
            <a:pPr lvl="2"/>
            <a:r>
              <a:rPr lang="nl-BE" dirty="0" smtClean="0"/>
              <a:t>3 ex naar Orde (</a:t>
            </a:r>
            <a:r>
              <a:rPr lang="nl-BE" dirty="0" err="1" smtClean="0"/>
              <a:t>haio</a:t>
            </a:r>
            <a:r>
              <a:rPr lang="nl-BE" dirty="0" smtClean="0"/>
              <a:t>, PO, Orde)</a:t>
            </a:r>
          </a:p>
          <a:p>
            <a:pPr lvl="1"/>
            <a:r>
              <a:rPr lang="nl-BE" dirty="0"/>
              <a:t>T</a:t>
            </a:r>
            <a:r>
              <a:rPr lang="nl-BE" dirty="0" smtClean="0"/>
              <a:t>en laatste vóór 15 juni aan ICHO-secretariaat:</a:t>
            </a:r>
            <a:br>
              <a:rPr lang="nl-BE" dirty="0" smtClean="0"/>
            </a:br>
            <a:r>
              <a:rPr lang="nl-BE" dirty="0" smtClean="0"/>
              <a:t>aanmeldingsformulier en </a:t>
            </a:r>
            <a:r>
              <a:rPr lang="nl-BE" dirty="0" err="1" smtClean="0"/>
              <a:t>copie</a:t>
            </a:r>
            <a:r>
              <a:rPr lang="nl-BE" dirty="0" smtClean="0"/>
              <a:t> van opleidingsovereenkomst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/>
              <a:t>Sui</a:t>
            </a:r>
            <a:r>
              <a:rPr lang="nl-BE" dirty="0"/>
              <a:t> </a:t>
            </a:r>
            <a:r>
              <a:rPr lang="nl-BE" dirty="0" err="1"/>
              <a:t>generis</a:t>
            </a:r>
            <a:r>
              <a:rPr lang="nl-BE" dirty="0"/>
              <a:t> : the way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heaven</a:t>
            </a:r>
            <a:r>
              <a:rPr lang="nl-BE" dirty="0"/>
              <a:t> </a:t>
            </a:r>
            <a:r>
              <a:rPr lang="nl-BE" dirty="0" smtClean="0"/>
              <a:t>…(2)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/>
              <a:t>Na </a:t>
            </a:r>
            <a:r>
              <a:rPr lang="nl-BE" dirty="0" smtClean="0"/>
              <a:t>proclamatie</a:t>
            </a:r>
          </a:p>
          <a:p>
            <a:pPr lvl="1"/>
            <a:r>
              <a:rPr lang="nl-BE" dirty="0" smtClean="0"/>
              <a:t>Voorlopig promotiebewijs + attest toelating contingent huisarts (universiteit)</a:t>
            </a:r>
            <a:endParaRPr lang="nl-BE" dirty="0"/>
          </a:p>
          <a:p>
            <a:pPr lvl="1"/>
            <a:r>
              <a:rPr lang="nl-BE" dirty="0"/>
              <a:t>FOD stuurt visum op per </a:t>
            </a:r>
            <a:r>
              <a:rPr lang="nl-BE" dirty="0" smtClean="0"/>
              <a:t>post</a:t>
            </a:r>
            <a:endParaRPr lang="nl-BE" dirty="0"/>
          </a:p>
          <a:p>
            <a:pPr lvl="1"/>
            <a:r>
              <a:rPr lang="nl-BE" dirty="0"/>
              <a:t>Inschrijven bij de Orde der Geneesheren (provincie waar u zal werken)</a:t>
            </a:r>
          </a:p>
          <a:p>
            <a:pPr lvl="2"/>
            <a:r>
              <a:rPr lang="nl-BE" sz="2000" dirty="0"/>
              <a:t>bewijs van goed gedrag en zeden</a:t>
            </a:r>
          </a:p>
          <a:p>
            <a:pPr lvl="2"/>
            <a:r>
              <a:rPr lang="nl-BE" sz="2000" dirty="0"/>
              <a:t>voorlopig promotiebewijs</a:t>
            </a:r>
          </a:p>
          <a:p>
            <a:pPr lvl="2"/>
            <a:r>
              <a:rPr lang="nl-BE" sz="2000" dirty="0"/>
              <a:t>visum van de FOD Volksgezondheid</a:t>
            </a:r>
          </a:p>
          <a:p>
            <a:pPr lvl="1"/>
            <a:r>
              <a:rPr lang="nl-BE" dirty="0" smtClean="0"/>
              <a:t>Eind juni/begin juli aan de Erkenningscommissie bezorgen: </a:t>
            </a:r>
            <a:r>
              <a:rPr lang="nl-BE" b="1" dirty="0" smtClean="0"/>
              <a:t>(zo snel mogelijk !!!)</a:t>
            </a:r>
          </a:p>
          <a:p>
            <a:pPr lvl="2"/>
            <a:r>
              <a:rPr lang="nl-BE" dirty="0" smtClean="0"/>
              <a:t>volledig ingevuld en ondertekend stageplan </a:t>
            </a:r>
            <a:r>
              <a:rPr lang="nl-BE" sz="1700" i="1" dirty="0" smtClean="0">
                <a:solidFill>
                  <a:schemeClr val="tx2"/>
                </a:solidFill>
              </a:rPr>
              <a:t>(voor 2 jaar!!)</a:t>
            </a:r>
          </a:p>
          <a:p>
            <a:pPr lvl="2"/>
            <a:r>
              <a:rPr lang="nl-BE" dirty="0" smtClean="0"/>
              <a:t>uw inschrijving bij de Orde</a:t>
            </a:r>
          </a:p>
          <a:p>
            <a:pPr lvl="2"/>
            <a:r>
              <a:rPr lang="nl-BE" dirty="0" smtClean="0"/>
              <a:t>uw eventueel attest EKG</a:t>
            </a:r>
          </a:p>
          <a:p>
            <a:pPr lvl="2"/>
            <a:r>
              <a:rPr lang="nl-BE" dirty="0" smtClean="0"/>
              <a:t>niet geviseerd ex. opleidingsovereenkomst</a:t>
            </a:r>
          </a:p>
          <a:p>
            <a:pPr lvl="2"/>
            <a:r>
              <a:rPr lang="nl-BE" dirty="0" err="1" smtClean="0"/>
              <a:t>copie</a:t>
            </a:r>
            <a:r>
              <a:rPr lang="nl-BE" dirty="0" smtClean="0"/>
              <a:t> getuigschrift diploma en attest huisartsgeneeskunde</a:t>
            </a:r>
          </a:p>
          <a:p>
            <a:pPr lvl="2"/>
            <a:r>
              <a:rPr lang="nl-BE" dirty="0" smtClean="0"/>
              <a:t>inschrijving wachtkring </a:t>
            </a:r>
            <a:r>
              <a:rPr lang="nl-BE" sz="1500" i="1" dirty="0" smtClean="0">
                <a:solidFill>
                  <a:schemeClr val="tx2"/>
                </a:solidFill>
              </a:rPr>
              <a:t>(mag later toekomen)</a:t>
            </a:r>
            <a:endParaRPr lang="nl-BE" dirty="0" smtClean="0"/>
          </a:p>
          <a:p>
            <a:pPr lvl="1"/>
            <a:r>
              <a:rPr lang="nl-BE" dirty="0" smtClean="0"/>
              <a:t>het RIZIV bezorgt u dan automatisch uw RIZIV-nummer 005/006 (per post op uw domicilieadres)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err="1"/>
              <a:t>Sui</a:t>
            </a:r>
            <a:r>
              <a:rPr lang="nl-BE" dirty="0"/>
              <a:t> </a:t>
            </a:r>
            <a:r>
              <a:rPr lang="nl-BE" dirty="0" err="1"/>
              <a:t>generis</a:t>
            </a:r>
            <a:r>
              <a:rPr lang="nl-BE" dirty="0"/>
              <a:t> : the way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heaven</a:t>
            </a:r>
            <a:r>
              <a:rPr lang="nl-BE" dirty="0"/>
              <a:t> </a:t>
            </a:r>
            <a:r>
              <a:rPr lang="nl-BE" dirty="0" smtClean="0"/>
              <a:t>…(3)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Voor start als </a:t>
            </a:r>
            <a:r>
              <a:rPr lang="nl-BE" dirty="0" err="1" smtClean="0"/>
              <a:t>haio</a:t>
            </a:r>
            <a:endParaRPr lang="nl-BE" dirty="0" smtClean="0"/>
          </a:p>
          <a:p>
            <a:pPr lvl="1"/>
            <a:r>
              <a:rPr lang="nl-BE" dirty="0" smtClean="0"/>
              <a:t>Starten op 1 augustus, 1 september of 1 oktober (volledige maanden zijn vereist)</a:t>
            </a:r>
          </a:p>
          <a:p>
            <a:pPr lvl="1"/>
            <a:r>
              <a:rPr lang="nl-BE" dirty="0" err="1" smtClean="0"/>
              <a:t>DIMONA-aangifte</a:t>
            </a:r>
            <a:r>
              <a:rPr lang="nl-BE" dirty="0" smtClean="0"/>
              <a:t> </a:t>
            </a:r>
            <a:r>
              <a:rPr lang="nl-BE" dirty="0" smtClean="0"/>
              <a:t>vóór </a:t>
            </a:r>
            <a:r>
              <a:rPr lang="nl-BE" dirty="0" smtClean="0"/>
              <a:t>start contract !!!</a:t>
            </a:r>
          </a:p>
          <a:p>
            <a:pPr lvl="1"/>
            <a:r>
              <a:rPr lang="nl-BE" dirty="0" smtClean="0"/>
              <a:t>Inschrijven aan een universiteit :</a:t>
            </a:r>
            <a:endParaRPr lang="nl-BE" dirty="0"/>
          </a:p>
          <a:p>
            <a:pPr lvl="2"/>
            <a:r>
              <a:rPr lang="nl-BE" dirty="0" smtClean="0"/>
              <a:t>zowel voor het achtste jaar als voor het negende jaar</a:t>
            </a:r>
            <a:br>
              <a:rPr lang="nl-BE" dirty="0" smtClean="0"/>
            </a:br>
            <a:r>
              <a:rPr lang="nl-BE" dirty="0" smtClean="0"/>
              <a:t>(telkens voor 60 studiepunten)</a:t>
            </a:r>
          </a:p>
          <a:p>
            <a:pPr lvl="1"/>
            <a:r>
              <a:rPr lang="nl-BE" dirty="0" smtClean="0"/>
              <a:t>Uw opleidingsovereenkomst in drievoud naar de Orde sturen om te laten viseren</a:t>
            </a:r>
          </a:p>
          <a:p>
            <a:pPr lvl="1"/>
            <a:r>
              <a:rPr lang="nl-BE" dirty="0"/>
              <a:t>I</a:t>
            </a:r>
            <a:r>
              <a:rPr lang="nl-BE" dirty="0" smtClean="0"/>
              <a:t>nschrijven bij een ziekenfonds (ICHO-secr. ondertekent)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Contactpersonen</a:t>
            </a:r>
            <a:r>
              <a:rPr lang="en-US" dirty="0" smtClean="0"/>
              <a:t> :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nl-BE" sz="6400" dirty="0" smtClean="0"/>
          </a:p>
          <a:p>
            <a:pPr>
              <a:lnSpc>
                <a:spcPct val="80000"/>
              </a:lnSpc>
            </a:pPr>
            <a:r>
              <a:rPr lang="nl-BE" sz="6400" dirty="0" smtClean="0"/>
              <a:t>Praktische informatie : secretariaat ICHO   </a:t>
            </a:r>
          </a:p>
          <a:p>
            <a:pPr lvl="1">
              <a:lnSpc>
                <a:spcPct val="80000"/>
              </a:lnSpc>
            </a:pPr>
            <a:r>
              <a:rPr lang="nl-BE" sz="6400" dirty="0" smtClean="0">
                <a:hlinkClick r:id="rId2"/>
              </a:rPr>
              <a:t>icho@icho.be</a:t>
            </a:r>
            <a:r>
              <a:rPr lang="nl-BE" sz="6400" dirty="0" smtClean="0"/>
              <a:t> 	</a:t>
            </a:r>
          </a:p>
          <a:p>
            <a:pPr lvl="1">
              <a:lnSpc>
                <a:spcPct val="80000"/>
              </a:lnSpc>
            </a:pPr>
            <a:r>
              <a:rPr lang="nl-BE" sz="6400" dirty="0" smtClean="0"/>
              <a:t>016/33 74 67</a:t>
            </a:r>
          </a:p>
          <a:p>
            <a:pPr>
              <a:lnSpc>
                <a:spcPct val="80000"/>
              </a:lnSpc>
            </a:pPr>
            <a:r>
              <a:rPr lang="nl-BE" sz="6400" dirty="0" smtClean="0"/>
              <a:t>Vragen/suggesties voor ‘t </a:t>
            </a:r>
            <a:r>
              <a:rPr lang="nl-BE" sz="6400" dirty="0" err="1" smtClean="0"/>
              <a:t>HOP</a:t>
            </a:r>
            <a:r>
              <a:rPr lang="nl-BE" sz="6400" i="1" dirty="0" err="1" smtClean="0"/>
              <a:t>vzw</a:t>
            </a:r>
            <a:r>
              <a:rPr lang="nl-BE" sz="6400" dirty="0" smtClean="0"/>
              <a:t>: </a:t>
            </a:r>
          </a:p>
          <a:p>
            <a:pPr lvl="1">
              <a:lnSpc>
                <a:spcPct val="80000"/>
              </a:lnSpc>
            </a:pPr>
            <a:r>
              <a:rPr lang="nl-BE" sz="6400" dirty="0" smtClean="0">
                <a:hlinkClick r:id="rId3"/>
              </a:rPr>
              <a:t>www.haio.be</a:t>
            </a:r>
            <a:r>
              <a:rPr lang="nl-BE" sz="6400" dirty="0" smtClean="0"/>
              <a:t>    		</a:t>
            </a:r>
            <a:r>
              <a:rPr lang="nl-BE" sz="6400" dirty="0" smtClean="0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nl-BE" sz="6400" dirty="0" smtClean="0">
                <a:solidFill>
                  <a:schemeClr val="accent2"/>
                </a:solidFill>
                <a:hlinkClick r:id="rId4"/>
              </a:rPr>
              <a:t>info@haio.be</a:t>
            </a:r>
            <a:r>
              <a:rPr lang="nl-BE" sz="6400" dirty="0" smtClean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nl-BE" sz="6400" dirty="0" smtClean="0"/>
              <a:t>Ombudsman: </a:t>
            </a:r>
          </a:p>
          <a:p>
            <a:pPr lvl="1">
              <a:lnSpc>
                <a:spcPct val="80000"/>
              </a:lnSpc>
            </a:pPr>
            <a:r>
              <a:rPr lang="nl-BE" sz="6400" dirty="0" smtClean="0">
                <a:hlinkClick r:id="rId5"/>
              </a:rPr>
              <a:t>jo.goedhuys@med.kuleuven.be</a:t>
            </a:r>
            <a:r>
              <a:rPr lang="nl-BE" sz="6400" dirty="0" smtClean="0"/>
              <a:t> 	</a:t>
            </a:r>
          </a:p>
          <a:p>
            <a:pPr lvl="1">
              <a:lnSpc>
                <a:spcPct val="80000"/>
              </a:lnSpc>
            </a:pPr>
            <a:r>
              <a:rPr lang="nl-BE" sz="6400" dirty="0" smtClean="0"/>
              <a:t>016/33 74 83</a:t>
            </a:r>
          </a:p>
          <a:p>
            <a:pPr>
              <a:lnSpc>
                <a:spcPct val="80000"/>
              </a:lnSpc>
            </a:pPr>
            <a:r>
              <a:rPr lang="nl-BE" sz="6400" dirty="0" smtClean="0"/>
              <a:t>Algemeen, conflicten, …: 	</a:t>
            </a:r>
          </a:p>
          <a:p>
            <a:pPr lvl="1">
              <a:lnSpc>
                <a:spcPct val="80000"/>
              </a:lnSpc>
            </a:pPr>
            <a:r>
              <a:rPr lang="nl-BE" sz="6400" dirty="0" smtClean="0">
                <a:hlinkClick r:id="rId6"/>
              </a:rPr>
              <a:t>guy.gielis@icho.be</a:t>
            </a:r>
            <a:r>
              <a:rPr lang="nl-BE" sz="6400" dirty="0" smtClean="0"/>
              <a:t> 		</a:t>
            </a:r>
          </a:p>
          <a:p>
            <a:pPr lvl="1">
              <a:lnSpc>
                <a:spcPct val="80000"/>
              </a:lnSpc>
            </a:pPr>
            <a:r>
              <a:rPr lang="nl-BE" sz="6400" dirty="0" smtClean="0"/>
              <a:t>016/33 27 31</a:t>
            </a:r>
          </a:p>
          <a:p>
            <a:pPr>
              <a:lnSpc>
                <a:spcPct val="80000"/>
              </a:lnSpc>
              <a:buFontTx/>
              <a:buNone/>
            </a:pPr>
            <a:endParaRPr lang="nl-BE" sz="6400" dirty="0"/>
          </a:p>
          <a:p>
            <a:pPr>
              <a:lnSpc>
                <a:spcPct val="80000"/>
              </a:lnSpc>
              <a:buFontTx/>
              <a:buNone/>
            </a:pPr>
            <a:r>
              <a:rPr lang="nl-BE" sz="6400" dirty="0" err="1" smtClean="0"/>
              <a:t>Cfr</a:t>
            </a:r>
            <a:r>
              <a:rPr lang="nl-BE" sz="6400" dirty="0" smtClean="0"/>
              <a:t> :“wie is wie” op de </a:t>
            </a:r>
            <a:r>
              <a:rPr lang="nl-BE" sz="6400" dirty="0" smtClean="0">
                <a:hlinkClick r:id="rId7"/>
              </a:rPr>
              <a:t>www.icho.be</a:t>
            </a:r>
            <a:endParaRPr lang="nl-BE" sz="6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nl-BE" sz="4900" dirty="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fr-FR" sz="4900" dirty="0" smtClean="0"/>
              <a:t>					</a:t>
            </a:r>
            <a:r>
              <a:rPr lang="fr-FR" sz="1800" dirty="0" smtClean="0"/>
              <a:t>			</a:t>
            </a:r>
            <a:endParaRPr lang="en-US" sz="1800" dirty="0" smtClean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235896" cy="3581400"/>
          </a:xfrm>
        </p:spPr>
        <p:txBody>
          <a:bodyPr>
            <a:normAutofit fontScale="55000" lnSpcReduction="20000"/>
          </a:bodyPr>
          <a:lstStyle/>
          <a:p>
            <a:r>
              <a:rPr lang="nl-BE" sz="3900" dirty="0" smtClean="0"/>
              <a:t>Info ICHO :</a:t>
            </a:r>
          </a:p>
          <a:p>
            <a:pPr lvl="1"/>
            <a:r>
              <a:rPr lang="nl-BE" sz="3600" dirty="0" smtClean="0"/>
              <a:t>Augustus : brochure</a:t>
            </a:r>
          </a:p>
          <a:p>
            <a:pPr lvl="1"/>
            <a:r>
              <a:rPr lang="nl-BE" sz="3600" dirty="0" smtClean="0"/>
              <a:t>September </a:t>
            </a:r>
            <a:r>
              <a:rPr lang="nl-BE" sz="3600" dirty="0" err="1" smtClean="0"/>
              <a:t>onthaaldag</a:t>
            </a:r>
            <a:endParaRPr lang="nl-BE" sz="3600" dirty="0" smtClean="0"/>
          </a:p>
          <a:p>
            <a:r>
              <a:rPr lang="nl-BE" sz="3900" dirty="0" smtClean="0"/>
              <a:t>Website ICHO : </a:t>
            </a:r>
            <a:r>
              <a:rPr lang="nl-BE" sz="3900" dirty="0" smtClean="0">
                <a:hlinkClick r:id="rId7"/>
              </a:rPr>
              <a:t>www.icho.be</a:t>
            </a:r>
            <a:endParaRPr lang="nl-BE" sz="3900" dirty="0" smtClean="0"/>
          </a:p>
          <a:p>
            <a:pPr lvl="1"/>
            <a:r>
              <a:rPr lang="nl-BE" sz="3600" dirty="0" err="1" smtClean="0"/>
              <a:t>Infostek</a:t>
            </a:r>
            <a:r>
              <a:rPr lang="nl-BE" sz="3600" dirty="0" smtClean="0"/>
              <a:t> : brochures/formulieren</a:t>
            </a:r>
          </a:p>
          <a:p>
            <a:pPr lvl="2"/>
            <a:r>
              <a:rPr lang="nl-BE" sz="3300" dirty="0" err="1" smtClean="0"/>
              <a:t>Standaardopleidings</a:t>
            </a:r>
            <a:r>
              <a:rPr lang="nl-BE" sz="3300" dirty="0" smtClean="0"/>
              <a:t>-overeenkomst</a:t>
            </a:r>
          </a:p>
          <a:p>
            <a:pPr lvl="2"/>
            <a:r>
              <a:rPr lang="nl-BE" sz="3300" dirty="0" smtClean="0"/>
              <a:t>FAQ</a:t>
            </a:r>
          </a:p>
          <a:p>
            <a:pPr lvl="2"/>
            <a:r>
              <a:rPr lang="nl-BE" sz="3300" dirty="0" smtClean="0"/>
              <a:t>…</a:t>
            </a:r>
          </a:p>
          <a:p>
            <a:pPr lvl="1"/>
            <a:r>
              <a:rPr lang="nl-BE" sz="3600" dirty="0" smtClean="0"/>
              <a:t>Persoonlijke studiestek : formulieren, links,…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l-BE" dirty="0" smtClean="0"/>
              <a:t>Contactpersonen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 smtClean="0"/>
              <a:t>Informatie nakijken</a:t>
            </a:r>
            <a:endParaRPr lang="nl-B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‘t HOP : </a:t>
            </a:r>
            <a:r>
              <a:rPr lang="nl-BE" dirty="0"/>
              <a:t>H</a:t>
            </a:r>
            <a:r>
              <a:rPr lang="nl-BE" dirty="0" smtClean="0"/>
              <a:t>aio </a:t>
            </a:r>
            <a:r>
              <a:rPr lang="nl-BE" dirty="0"/>
              <a:t>O</a:t>
            </a:r>
            <a:r>
              <a:rPr lang="nl-BE" dirty="0" smtClean="0"/>
              <a:t>verleg </a:t>
            </a:r>
            <a:r>
              <a:rPr lang="nl-BE" dirty="0"/>
              <a:t>P</a:t>
            </a:r>
            <a:r>
              <a:rPr lang="nl-BE" dirty="0" smtClean="0"/>
              <a:t>latform</a:t>
            </a:r>
            <a:endParaRPr lang="nl-BE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 smtClean="0"/>
              <a:t>‘t HOP ???</a:t>
            </a:r>
          </a:p>
          <a:p>
            <a:pPr lvl="1"/>
            <a:r>
              <a:rPr lang="nl-BE" dirty="0" smtClean="0"/>
              <a:t>Assistentenvereniging 7</a:t>
            </a:r>
            <a:r>
              <a:rPr lang="nl-BE" baseline="30000" dirty="0" smtClean="0"/>
              <a:t>de</a:t>
            </a:r>
            <a:r>
              <a:rPr lang="nl-BE" dirty="0" smtClean="0"/>
              <a:t> </a:t>
            </a:r>
            <a:r>
              <a:rPr lang="nl-BE" dirty="0" err="1" smtClean="0"/>
              <a:t>jaars</a:t>
            </a:r>
            <a:r>
              <a:rPr lang="nl-BE" dirty="0" smtClean="0"/>
              <a:t> huisartsgeneeskunde en </a:t>
            </a:r>
            <a:r>
              <a:rPr lang="nl-BE" dirty="0" err="1" smtClean="0"/>
              <a:t>haio’s</a:t>
            </a:r>
            <a:endParaRPr lang="nl-BE" dirty="0" smtClean="0"/>
          </a:p>
          <a:p>
            <a:pPr lvl="1"/>
            <a:r>
              <a:rPr lang="nl-BE" dirty="0" smtClean="0"/>
              <a:t>Vertegenwoordiging </a:t>
            </a:r>
            <a:r>
              <a:rPr lang="nl-BE" dirty="0" err="1" smtClean="0"/>
              <a:t>haio’s</a:t>
            </a:r>
            <a:r>
              <a:rPr lang="nl-BE" dirty="0" smtClean="0"/>
              <a:t> in verschillende organen :</a:t>
            </a:r>
          </a:p>
          <a:p>
            <a:pPr lvl="2"/>
            <a:r>
              <a:rPr lang="nl-BE" dirty="0" smtClean="0"/>
              <a:t>POC huisartsgeneeskunde</a:t>
            </a:r>
          </a:p>
          <a:p>
            <a:pPr lvl="2"/>
            <a:r>
              <a:rPr lang="nl-BE" dirty="0" smtClean="0"/>
              <a:t>AV en RvB SUI vzw</a:t>
            </a:r>
          </a:p>
          <a:p>
            <a:pPr lvl="1"/>
            <a:r>
              <a:rPr lang="nl-BE" dirty="0" smtClean="0"/>
              <a:t>Gesprekspartner overheid, universiteiten, ….</a:t>
            </a:r>
          </a:p>
          <a:p>
            <a:r>
              <a:rPr lang="nl-BE" dirty="0" smtClean="0"/>
              <a:t>We </a:t>
            </a: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!!!</a:t>
            </a:r>
          </a:p>
          <a:p>
            <a:pPr lvl="1"/>
            <a:r>
              <a:rPr lang="nl-BE" dirty="0"/>
              <a:t>probleem, een opmerking, een </a:t>
            </a:r>
            <a:r>
              <a:rPr lang="nl-BE" dirty="0" smtClean="0"/>
              <a:t>suggestie, …</a:t>
            </a:r>
          </a:p>
          <a:p>
            <a:pPr lvl="1"/>
            <a:r>
              <a:rPr lang="nl-BE" dirty="0" smtClean="0"/>
              <a:t>4x/jaar vergaderingen</a:t>
            </a:r>
          </a:p>
          <a:p>
            <a:pPr marL="365760" lvl="1" indent="0">
              <a:buNone/>
            </a:pPr>
            <a:r>
              <a:rPr lang="nl-BE" dirty="0" smtClean="0">
                <a:sym typeface="Wingdings" pitchFamily="2" charset="2"/>
              </a:rPr>
              <a:t> </a:t>
            </a:r>
            <a:r>
              <a:rPr lang="nl-BE" dirty="0" smtClean="0"/>
              <a:t>Laat ook jouw stem horen !!!</a:t>
            </a:r>
          </a:p>
          <a:p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 is ‘t HOP</a:t>
            </a:r>
          </a:p>
          <a:p>
            <a:pPr lvl="1"/>
            <a:r>
              <a:rPr lang="nl-BE" dirty="0" smtClean="0">
                <a:hlinkClick r:id="rId2"/>
              </a:rPr>
              <a:t>www.haio.be</a:t>
            </a:r>
            <a:endParaRPr lang="nl-BE" dirty="0" smtClean="0"/>
          </a:p>
          <a:p>
            <a:pPr lvl="1"/>
            <a:r>
              <a:rPr lang="nl-BE" dirty="0" smtClean="0">
                <a:hlinkClick r:id="rId3"/>
              </a:rPr>
              <a:t>info@haio.be</a:t>
            </a:r>
            <a:endParaRPr lang="nl-BE" dirty="0" smtClean="0"/>
          </a:p>
          <a:p>
            <a:pPr lvl="1"/>
            <a:r>
              <a:rPr lang="nl-BE" dirty="0" smtClean="0"/>
              <a:t>Haio vivat !</a:t>
            </a:r>
          </a:p>
          <a:p>
            <a:pPr lvl="1"/>
            <a:r>
              <a:rPr lang="nl-BE" dirty="0" smtClean="0"/>
              <a:t>Voorzitter : Dr. Stijn Geysenbergh</a:t>
            </a:r>
            <a:endParaRPr lang="nl-BE" dirty="0"/>
          </a:p>
          <a:p>
            <a:pPr marL="365760" lvl="1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xmlns="" val="984757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Vragen</a:t>
            </a:r>
            <a:r>
              <a:rPr lang="en-US" sz="4000" dirty="0" smtClean="0"/>
              <a:t>/</a:t>
            </a:r>
            <a:r>
              <a:rPr lang="en-US" sz="4000" dirty="0" err="1" smtClean="0"/>
              <a:t>bemerkingen</a:t>
            </a:r>
            <a:r>
              <a:rPr lang="en-US" sz="4000" dirty="0" smtClean="0"/>
              <a:t> 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209800"/>
            <a:ext cx="3810000" cy="4114800"/>
          </a:xfrm>
        </p:spPr>
        <p:txBody>
          <a:bodyPr/>
          <a:lstStyle/>
          <a:p>
            <a:pPr>
              <a:buFontTx/>
              <a:buNone/>
            </a:pPr>
            <a:endParaRPr lang="en-US" sz="2800" smtClean="0"/>
          </a:p>
          <a:p>
            <a:endParaRPr lang="en-US" sz="800" smtClean="0"/>
          </a:p>
          <a:p>
            <a:endParaRPr lang="en-US" sz="80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328592" cy="457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Programma</a:t>
            </a:r>
            <a:endParaRPr lang="en-US" sz="4000" dirty="0" smtClean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Historiek</a:t>
            </a:r>
          </a:p>
          <a:p>
            <a:r>
              <a:rPr lang="nl-BE" dirty="0" err="1" smtClean="0"/>
              <a:t>Sui</a:t>
            </a:r>
            <a:r>
              <a:rPr lang="nl-BE" dirty="0" smtClean="0"/>
              <a:t> </a:t>
            </a:r>
            <a:r>
              <a:rPr lang="nl-BE" dirty="0" err="1" smtClean="0"/>
              <a:t>generis</a:t>
            </a:r>
            <a:r>
              <a:rPr lang="nl-BE" dirty="0" smtClean="0"/>
              <a:t> : </a:t>
            </a:r>
            <a:r>
              <a:rPr lang="nl-BE" dirty="0" err="1" smtClean="0"/>
              <a:t>What</a:t>
            </a:r>
            <a:r>
              <a:rPr lang="nl-BE" dirty="0" smtClean="0"/>
              <a:t> the </a:t>
            </a:r>
            <a:r>
              <a:rPr lang="nl-BE" dirty="0" err="1" smtClean="0"/>
              <a:t>hell</a:t>
            </a:r>
            <a:r>
              <a:rPr lang="nl-BE" dirty="0" smtClean="0"/>
              <a:t>?</a:t>
            </a:r>
          </a:p>
          <a:p>
            <a:r>
              <a:rPr lang="nl-BE" dirty="0" err="1" smtClean="0"/>
              <a:t>Sui</a:t>
            </a:r>
            <a:r>
              <a:rPr lang="nl-BE" dirty="0" smtClean="0"/>
              <a:t> </a:t>
            </a:r>
            <a:r>
              <a:rPr lang="nl-BE" dirty="0" err="1" smtClean="0"/>
              <a:t>generis</a:t>
            </a:r>
            <a:r>
              <a:rPr lang="nl-BE" dirty="0" smtClean="0"/>
              <a:t> : Wat schuift dat?</a:t>
            </a:r>
          </a:p>
          <a:p>
            <a:r>
              <a:rPr lang="nl-BE" dirty="0" err="1" smtClean="0"/>
              <a:t>Sui</a:t>
            </a:r>
            <a:r>
              <a:rPr lang="nl-BE" dirty="0" smtClean="0"/>
              <a:t> </a:t>
            </a:r>
            <a:r>
              <a:rPr lang="nl-BE" dirty="0" err="1" smtClean="0"/>
              <a:t>generis</a:t>
            </a:r>
            <a:r>
              <a:rPr lang="nl-BE" dirty="0" smtClean="0"/>
              <a:t> : De mist is opgeklaard.</a:t>
            </a:r>
          </a:p>
          <a:p>
            <a:r>
              <a:rPr lang="nl-BE" dirty="0" err="1" smtClean="0"/>
              <a:t>Sui</a:t>
            </a:r>
            <a:r>
              <a:rPr lang="nl-BE" dirty="0" smtClean="0"/>
              <a:t> </a:t>
            </a:r>
            <a:r>
              <a:rPr lang="nl-BE" dirty="0" err="1" smtClean="0"/>
              <a:t>generis</a:t>
            </a:r>
            <a:r>
              <a:rPr lang="nl-BE" dirty="0" smtClean="0"/>
              <a:t> : Er zit meer in een liedje dan je denkt ...</a:t>
            </a:r>
          </a:p>
          <a:p>
            <a:r>
              <a:rPr lang="nl-BE" dirty="0" err="1"/>
              <a:t>Sui</a:t>
            </a:r>
            <a:r>
              <a:rPr lang="nl-BE" dirty="0"/>
              <a:t> </a:t>
            </a:r>
            <a:r>
              <a:rPr lang="nl-BE" dirty="0" err="1"/>
              <a:t>generis</a:t>
            </a:r>
            <a:r>
              <a:rPr lang="nl-BE" dirty="0"/>
              <a:t> : </a:t>
            </a:r>
            <a:r>
              <a:rPr lang="nl-BE" dirty="0" smtClean="0"/>
              <a:t>The way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heaven</a:t>
            </a:r>
            <a:r>
              <a:rPr lang="nl-BE" dirty="0" smtClean="0"/>
              <a:t>.</a:t>
            </a:r>
          </a:p>
          <a:p>
            <a:r>
              <a:rPr lang="nl-BE" dirty="0" smtClean="0"/>
              <a:t>Contactpersonen/informatie</a:t>
            </a:r>
            <a:endParaRPr lang="nl-BE" dirty="0"/>
          </a:p>
          <a:p>
            <a:endParaRPr lang="nl-BE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Historiek</a:t>
            </a:r>
            <a:endParaRPr lang="nl-BE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8138864" cy="1100336"/>
          </a:xfrm>
        </p:spPr>
        <p:txBody>
          <a:bodyPr>
            <a:normAutofit fontScale="25000" lnSpcReduction="20000"/>
          </a:bodyPr>
          <a:lstStyle/>
          <a:p>
            <a:r>
              <a:rPr lang="nl-BE" sz="7200" i="1" dirty="0" smtClean="0"/>
              <a:t>“Als </a:t>
            </a:r>
            <a:r>
              <a:rPr lang="nl-BE" sz="7200" i="1" dirty="0"/>
              <a:t>je de geschiedenis niet goed hebt bestudeerd, is het moeilijk iets zinnigs over de toekomst te zeggen”</a:t>
            </a:r>
          </a:p>
          <a:p>
            <a:r>
              <a:rPr lang="nl-BE" sz="5600" i="1" dirty="0" err="1"/>
              <a:t>Tweet</a:t>
            </a:r>
            <a:r>
              <a:rPr lang="nl-BE" sz="5600" i="1" dirty="0"/>
              <a:t> Geert </a:t>
            </a:r>
            <a:r>
              <a:rPr lang="nl-BE" sz="5600" i="1" dirty="0" err="1"/>
              <a:t>Noels</a:t>
            </a:r>
            <a:r>
              <a:rPr lang="nl-BE" sz="5600" i="1" dirty="0"/>
              <a:t> 20/3/2011</a:t>
            </a:r>
          </a:p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8151440" cy="3247256"/>
          </a:xfrm>
        </p:spPr>
        <p:txBody>
          <a:bodyPr>
            <a:normAutofit/>
          </a:bodyPr>
          <a:lstStyle/>
          <a:p>
            <a:pPr lvl="0"/>
            <a:r>
              <a:rPr lang="nl-NL" sz="2400" dirty="0" smtClean="0"/>
              <a:t>Een </a:t>
            </a:r>
            <a:r>
              <a:rPr lang="nl-NL" sz="2400" dirty="0"/>
              <a:t>betere sociale bescherming bij ziekte, invaliditeit, zwangerschaps- en moederschapsverlof. </a:t>
            </a:r>
            <a:endParaRPr lang="nl-BE" sz="2400" dirty="0"/>
          </a:p>
          <a:p>
            <a:pPr lvl="0"/>
            <a:r>
              <a:rPr lang="nl-NL" sz="2400" dirty="0"/>
              <a:t>Een vergelijkbare verloning met de arts-specialisten in opleiding. </a:t>
            </a:r>
            <a:endParaRPr lang="nl-BE" sz="2400" dirty="0"/>
          </a:p>
          <a:p>
            <a:pPr lvl="0"/>
            <a:r>
              <a:rPr lang="nl-NL" sz="2400" dirty="0"/>
              <a:t>Een einde maken aan de juridische onzekerheid. </a:t>
            </a:r>
            <a:endParaRPr lang="nl-BE" sz="2400" dirty="0"/>
          </a:p>
          <a:p>
            <a:pPr lvl="0"/>
            <a:r>
              <a:rPr lang="nl-NL" sz="2400" dirty="0"/>
              <a:t>Werkvoorwaarden die een evenwicht vormen tussen professionele en vrije tijd. </a:t>
            </a:r>
            <a:endParaRPr lang="nl-BE" sz="2400" dirty="0"/>
          </a:p>
          <a:p>
            <a:pPr marL="0" indent="0">
              <a:buNone/>
            </a:pPr>
            <a:endParaRPr lang="nl-BE" sz="2000" i="1" dirty="0"/>
          </a:p>
        </p:txBody>
      </p:sp>
    </p:spTree>
    <p:extLst>
      <p:ext uri="{BB962C8B-B14F-4D97-AF65-F5344CB8AC3E}">
        <p14:creationId xmlns:p14="http://schemas.microsoft.com/office/powerpoint/2010/main" xmlns="" val="399639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Sui</a:t>
            </a:r>
            <a:r>
              <a:rPr lang="nl-BE" dirty="0" smtClean="0"/>
              <a:t> </a:t>
            </a:r>
            <a:r>
              <a:rPr lang="nl-BE" dirty="0" err="1" smtClean="0"/>
              <a:t>generis</a:t>
            </a:r>
            <a:r>
              <a:rPr lang="nl-BE" dirty="0" smtClean="0"/>
              <a:t> : </a:t>
            </a:r>
            <a:r>
              <a:rPr lang="nl-BE" dirty="0" err="1" smtClean="0"/>
              <a:t>what</a:t>
            </a:r>
            <a:r>
              <a:rPr lang="nl-BE" dirty="0" smtClean="0"/>
              <a:t> the </a:t>
            </a:r>
            <a:r>
              <a:rPr lang="nl-BE" dirty="0" err="1" smtClean="0"/>
              <a:t>hell</a:t>
            </a:r>
            <a:r>
              <a:rPr lang="nl-BE" dirty="0" smtClean="0"/>
              <a:t>?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sz="2600" dirty="0" smtClean="0"/>
              <a:t>Analoog </a:t>
            </a:r>
            <a:r>
              <a:rPr lang="nl-BE" sz="2600" dirty="0" err="1" smtClean="0"/>
              <a:t>ASO’s</a:t>
            </a:r>
            <a:endParaRPr lang="nl-BE" sz="2600" dirty="0"/>
          </a:p>
          <a:p>
            <a:r>
              <a:rPr lang="nl-BE" sz="2600" dirty="0" smtClean="0"/>
              <a:t>‘Apart statuut’ met beperkt aantal rechten werknemer</a:t>
            </a:r>
          </a:p>
          <a:p>
            <a:r>
              <a:rPr lang="nl-BE" sz="2600" dirty="0"/>
              <a:t>sociale </a:t>
            </a:r>
            <a:r>
              <a:rPr lang="nl-BE" sz="2600" dirty="0" smtClean="0"/>
              <a:t>rechten :</a:t>
            </a:r>
          </a:p>
          <a:p>
            <a:pPr lvl="1"/>
            <a:r>
              <a:rPr lang="nl-BE" dirty="0" smtClean="0"/>
              <a:t>WEL voorzien</a:t>
            </a:r>
            <a:endParaRPr lang="nl-BE" dirty="0"/>
          </a:p>
          <a:p>
            <a:pPr lvl="2"/>
            <a:r>
              <a:rPr lang="nl-BE" sz="1600" dirty="0" smtClean="0"/>
              <a:t>Ziekte, arbeidsongevallen</a:t>
            </a:r>
            <a:r>
              <a:rPr lang="nl-BE" sz="1600" dirty="0"/>
              <a:t>, </a:t>
            </a:r>
            <a:r>
              <a:rPr lang="nl-BE" sz="1600" dirty="0" smtClean="0"/>
              <a:t>invaliditeit : mutualiteitsuitkering</a:t>
            </a:r>
            <a:endParaRPr lang="nl-BE" sz="1600" dirty="0"/>
          </a:p>
          <a:p>
            <a:pPr lvl="2"/>
            <a:r>
              <a:rPr lang="nl-BE" sz="1600" dirty="0" smtClean="0"/>
              <a:t>15 </a:t>
            </a:r>
            <a:r>
              <a:rPr lang="nl-BE" sz="1600" dirty="0"/>
              <a:t>weken bevallingsverlof</a:t>
            </a:r>
          </a:p>
          <a:p>
            <a:pPr lvl="2"/>
            <a:r>
              <a:rPr lang="nl-BE" sz="1600" dirty="0" smtClean="0"/>
              <a:t>Kinderbijslag</a:t>
            </a:r>
            <a:endParaRPr lang="nl-BE" sz="1600" dirty="0"/>
          </a:p>
          <a:p>
            <a:pPr lvl="2"/>
            <a:r>
              <a:rPr lang="nl-BE" sz="1600" dirty="0" smtClean="0"/>
              <a:t>Kraamgeld, moederschapsvergoeding, moederschapshulp </a:t>
            </a:r>
            <a:r>
              <a:rPr lang="nl-BE" sz="1600" dirty="0"/>
              <a:t>cheques</a:t>
            </a:r>
          </a:p>
          <a:p>
            <a:pPr lvl="2"/>
            <a:r>
              <a:rPr lang="nl-BE" sz="1600" dirty="0" smtClean="0"/>
              <a:t>Vaderschapsverlof </a:t>
            </a:r>
            <a:r>
              <a:rPr lang="nl-BE" sz="1600" dirty="0"/>
              <a:t>(10 </a:t>
            </a:r>
            <a:r>
              <a:rPr lang="nl-BE" sz="1600" dirty="0" smtClean="0"/>
              <a:t>dagen), omstandigheidsverlof</a:t>
            </a:r>
          </a:p>
          <a:p>
            <a:pPr lvl="1"/>
            <a:r>
              <a:rPr lang="nl-BE" dirty="0" smtClean="0"/>
              <a:t>NIET </a:t>
            </a:r>
            <a:r>
              <a:rPr lang="nl-BE" dirty="0"/>
              <a:t>voorzien</a:t>
            </a:r>
            <a:r>
              <a:rPr lang="nl-BE" dirty="0" smtClean="0"/>
              <a:t>:</a:t>
            </a:r>
          </a:p>
          <a:p>
            <a:pPr lvl="2"/>
            <a:r>
              <a:rPr lang="nl-BE" sz="1800" dirty="0" smtClean="0"/>
              <a:t>Werkloosheidsuitkering</a:t>
            </a:r>
          </a:p>
          <a:p>
            <a:pPr lvl="2"/>
            <a:r>
              <a:rPr lang="nl-BE" sz="1800" dirty="0"/>
              <a:t>W</a:t>
            </a:r>
            <a:r>
              <a:rPr lang="nl-BE" sz="1800" dirty="0" smtClean="0"/>
              <a:t>ettelijk pensioen</a:t>
            </a:r>
          </a:p>
          <a:p>
            <a:pPr lvl="2"/>
            <a:r>
              <a:rPr lang="nl-BE" sz="1800" dirty="0" smtClean="0"/>
              <a:t>Eindejaarspremie, vakantiegeld</a:t>
            </a:r>
          </a:p>
          <a:p>
            <a:pPr lvl="2"/>
            <a:r>
              <a:rPr lang="nl-BE" sz="1800" dirty="0"/>
              <a:t>P</a:t>
            </a:r>
            <a:r>
              <a:rPr lang="nl-BE" sz="1800" dirty="0" smtClean="0"/>
              <a:t>alliatief </a:t>
            </a:r>
            <a:r>
              <a:rPr lang="nl-BE" sz="1800" dirty="0"/>
              <a:t>verlof, </a:t>
            </a:r>
            <a:r>
              <a:rPr lang="nl-BE" sz="1800" dirty="0" smtClean="0"/>
              <a:t>…</a:t>
            </a:r>
            <a:endParaRPr lang="en-US" sz="18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 blijde verwachting 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Geen nachtarbeid vanaf week 26</a:t>
            </a:r>
          </a:p>
          <a:p>
            <a:r>
              <a:rPr lang="nl-BE" dirty="0" smtClean="0"/>
              <a:t>Aantal weken zwangerschapsverlof</a:t>
            </a:r>
          </a:p>
          <a:p>
            <a:pPr lvl="1"/>
            <a:r>
              <a:rPr lang="nl-BE" dirty="0" smtClean="0"/>
              <a:t>3 weken voor de bevallingsdatum</a:t>
            </a:r>
          </a:p>
          <a:p>
            <a:pPr lvl="1"/>
            <a:r>
              <a:rPr lang="nl-BE" dirty="0" smtClean="0"/>
              <a:t>12 weken na bevallingsdatum</a:t>
            </a:r>
          </a:p>
          <a:p>
            <a:pPr lvl="1"/>
            <a:r>
              <a:rPr lang="nl-BE" dirty="0" smtClean="0"/>
              <a:t>plus facultatief : 3 weken borstvoedingsverlof</a:t>
            </a:r>
          </a:p>
          <a:p>
            <a:r>
              <a:rPr lang="nl-BE" dirty="0" smtClean="0"/>
              <a:t>Cave : verlenging van de </a:t>
            </a:r>
            <a:r>
              <a:rPr lang="nl-BE" dirty="0" err="1" smtClean="0"/>
              <a:t>stageduur</a:t>
            </a:r>
            <a:r>
              <a:rPr lang="nl-BE" dirty="0" smtClean="0"/>
              <a:t> ???</a:t>
            </a:r>
          </a:p>
          <a:p>
            <a:pPr lvl="1"/>
            <a:r>
              <a:rPr lang="nl-BE" dirty="0" smtClean="0"/>
              <a:t>Erkenningscommissie beslist</a:t>
            </a:r>
          </a:p>
          <a:p>
            <a:pPr lvl="1"/>
            <a:r>
              <a:rPr lang="nl-BE" dirty="0"/>
              <a:t>S</a:t>
            </a:r>
            <a:r>
              <a:rPr lang="nl-BE" dirty="0" smtClean="0"/>
              <a:t>owieso indien </a:t>
            </a:r>
            <a:r>
              <a:rPr lang="nl-BE" dirty="0" err="1" smtClean="0"/>
              <a:t>haio</a:t>
            </a:r>
            <a:r>
              <a:rPr lang="nl-BE" dirty="0" smtClean="0"/>
              <a:t> minder dan 20 maanden effectief gewerkt heeft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/>
              <a:t>S</a:t>
            </a:r>
            <a:r>
              <a:rPr lang="nl-BE" dirty="0" err="1" smtClean="0"/>
              <a:t>ui</a:t>
            </a:r>
            <a:r>
              <a:rPr lang="nl-BE" dirty="0" smtClean="0"/>
              <a:t> </a:t>
            </a:r>
            <a:r>
              <a:rPr lang="nl-BE" dirty="0" err="1" smtClean="0"/>
              <a:t>generis</a:t>
            </a:r>
            <a:r>
              <a:rPr lang="nl-BE" dirty="0" smtClean="0"/>
              <a:t> : wat schuift dat?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nl-BE" sz="2400" dirty="0" smtClean="0"/>
              <a:t>Officiële </a:t>
            </a:r>
            <a:r>
              <a:rPr lang="nl-BE" sz="2400" dirty="0"/>
              <a:t>werkgever is een vzw (</a:t>
            </a:r>
            <a:r>
              <a:rPr lang="nl-BE" sz="2400" dirty="0" err="1"/>
              <a:t>SUi</a:t>
            </a:r>
            <a:r>
              <a:rPr lang="nl-BE" sz="2400" i="1" dirty="0" err="1"/>
              <a:t>vzw</a:t>
            </a:r>
            <a:r>
              <a:rPr lang="nl-BE" sz="2400" dirty="0" smtClean="0"/>
              <a:t>) (</a:t>
            </a:r>
            <a:r>
              <a:rPr lang="nl-BE" sz="2400" dirty="0"/>
              <a:t>gefinancierd door RIZIV en praktijkopleiders</a:t>
            </a:r>
            <a:r>
              <a:rPr lang="nl-BE" sz="2400" dirty="0" smtClean="0"/>
              <a:t>)</a:t>
            </a:r>
            <a:endParaRPr lang="nl-BE" sz="2400" dirty="0"/>
          </a:p>
          <a:p>
            <a:r>
              <a:rPr lang="nl-BE" sz="2400" dirty="0" smtClean="0"/>
              <a:t>Loon</a:t>
            </a:r>
          </a:p>
          <a:p>
            <a:pPr lvl="1"/>
            <a:r>
              <a:rPr lang="nl-BE" sz="2000" dirty="0" smtClean="0"/>
              <a:t>Bruto maandvergoeding :</a:t>
            </a:r>
            <a:r>
              <a:rPr lang="nl-BE" sz="2000" dirty="0"/>
              <a:t>	</a:t>
            </a:r>
            <a:r>
              <a:rPr lang="nl-BE" sz="2000" dirty="0" smtClean="0"/>
              <a:t>8</a:t>
            </a:r>
            <a:r>
              <a:rPr lang="nl-BE" sz="2000" baseline="30000" dirty="0" smtClean="0"/>
              <a:t>ste</a:t>
            </a:r>
            <a:r>
              <a:rPr lang="nl-BE" sz="2000" dirty="0" smtClean="0"/>
              <a:t> jaar : 2 </a:t>
            </a:r>
            <a:r>
              <a:rPr lang="nl-BE" sz="2000" dirty="0"/>
              <a:t>660,92 </a:t>
            </a:r>
            <a:r>
              <a:rPr lang="nl-BE" sz="2000" dirty="0" smtClean="0"/>
              <a:t>euro/maand</a:t>
            </a:r>
          </a:p>
          <a:p>
            <a:pPr marL="320040" lvl="1" indent="0">
              <a:buNone/>
            </a:pPr>
            <a:r>
              <a:rPr lang="nl-BE" sz="2000" dirty="0"/>
              <a:t>	</a:t>
            </a:r>
            <a:r>
              <a:rPr lang="nl-BE" sz="2000" dirty="0" smtClean="0"/>
              <a:t>			9</a:t>
            </a:r>
            <a:r>
              <a:rPr lang="nl-BE" sz="2000" baseline="30000" dirty="0" smtClean="0"/>
              <a:t>de</a:t>
            </a:r>
            <a:r>
              <a:rPr lang="nl-BE" sz="2000" dirty="0" smtClean="0"/>
              <a:t> jaar : 2 763,26 euro/maand</a:t>
            </a:r>
          </a:p>
          <a:p>
            <a:pPr lvl="1"/>
            <a:r>
              <a:rPr lang="nl-BE" sz="2000" dirty="0" smtClean="0"/>
              <a:t>Verplaatsingsvergoeding :</a:t>
            </a:r>
            <a:r>
              <a:rPr lang="nl-BE" sz="2000" dirty="0"/>
              <a:t>	102,34 </a:t>
            </a:r>
            <a:r>
              <a:rPr lang="nl-BE" sz="2000" dirty="0" smtClean="0"/>
              <a:t>euro/maand</a:t>
            </a:r>
          </a:p>
          <a:p>
            <a:pPr lvl="1"/>
            <a:r>
              <a:rPr lang="nl-BE" sz="2000" dirty="0"/>
              <a:t>W</a:t>
            </a:r>
            <a:r>
              <a:rPr lang="nl-BE" sz="2000" dirty="0" smtClean="0"/>
              <a:t>achtvergoeding </a:t>
            </a:r>
            <a:r>
              <a:rPr lang="nl-BE" sz="2000" dirty="0"/>
              <a:t>(&gt;120u</a:t>
            </a:r>
            <a:r>
              <a:rPr lang="nl-BE" sz="2000" dirty="0" smtClean="0"/>
              <a:t>) :</a:t>
            </a:r>
            <a:r>
              <a:rPr lang="nl-BE" sz="2000" dirty="0"/>
              <a:t>	 ? </a:t>
            </a:r>
            <a:r>
              <a:rPr lang="nl-BE" sz="2000" dirty="0" smtClean="0"/>
              <a:t>x </a:t>
            </a:r>
            <a:r>
              <a:rPr lang="nl-BE" sz="2000" dirty="0"/>
              <a:t>euro per uur</a:t>
            </a:r>
          </a:p>
          <a:p>
            <a:pPr marL="365760" lvl="1" indent="0">
              <a:buNone/>
            </a:pPr>
            <a:r>
              <a:rPr lang="nl-BE" sz="2000" dirty="0" smtClean="0"/>
              <a:t>(Afdracht RSZ werknemer (4,7%) + afhouding bedrijfsvoorheffing)</a:t>
            </a:r>
            <a:endParaRPr lang="nl-BE" sz="2000" dirty="0"/>
          </a:p>
          <a:p>
            <a:pPr lvl="1"/>
            <a:r>
              <a:rPr lang="nl-BE" sz="2000" dirty="0"/>
              <a:t>N</a:t>
            </a:r>
            <a:r>
              <a:rPr lang="nl-BE" sz="2000" dirty="0" smtClean="0"/>
              <a:t>etto inkomen :</a:t>
            </a:r>
            <a:r>
              <a:rPr lang="nl-BE" sz="2000" dirty="0"/>
              <a:t>		</a:t>
            </a:r>
            <a:r>
              <a:rPr lang="nl-BE" sz="2000" dirty="0" smtClean="0"/>
              <a:t>ongeveer </a:t>
            </a:r>
            <a:r>
              <a:rPr lang="nl-BE" sz="2000" dirty="0"/>
              <a:t>1850 </a:t>
            </a:r>
            <a:r>
              <a:rPr lang="nl-BE" sz="2000" dirty="0" smtClean="0"/>
              <a:t>euro/maand</a:t>
            </a:r>
            <a:endParaRPr lang="nl-BE" sz="2000" dirty="0"/>
          </a:p>
          <a:p>
            <a:r>
              <a:rPr lang="nl-BE" sz="2400" dirty="0" smtClean="0"/>
              <a:t>Betaalde </a:t>
            </a:r>
            <a:r>
              <a:rPr lang="nl-BE" sz="2400" dirty="0"/>
              <a:t>medische nevenactiviteiten zijn NIET toegelaten !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Sui</a:t>
            </a:r>
            <a:r>
              <a:rPr lang="nl-BE" dirty="0" smtClean="0"/>
              <a:t> </a:t>
            </a:r>
            <a:r>
              <a:rPr lang="nl-BE" dirty="0" err="1" smtClean="0"/>
              <a:t>generis</a:t>
            </a:r>
            <a:r>
              <a:rPr lang="nl-BE" dirty="0" smtClean="0"/>
              <a:t> : wachtvergoedingen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>
                <a:solidFill>
                  <a:schemeClr val="tx2"/>
                </a:solidFill>
              </a:rPr>
              <a:t>bij een huisarts-praktijkopleider:</a:t>
            </a:r>
          </a:p>
          <a:p>
            <a:pPr lvl="1"/>
            <a:r>
              <a:rPr lang="nl-BE" dirty="0" smtClean="0"/>
              <a:t>eerste 120u wacht (60u tarief 1 en 60u tarief 2) zitten vervat in het basispakket (geen extra vergoeding)</a:t>
            </a:r>
          </a:p>
          <a:p>
            <a:pPr lvl="1"/>
            <a:r>
              <a:rPr lang="nl-BE" dirty="0" smtClean="0"/>
              <a:t>tarief 1 : 10,23 euro (ma 8u tot zaterdag 8u)</a:t>
            </a:r>
            <a:br>
              <a:rPr lang="nl-BE" dirty="0" smtClean="0"/>
            </a:br>
            <a:r>
              <a:rPr lang="nl-BE" dirty="0" smtClean="0"/>
              <a:t>tarief 2 : 20,47 euro (za 8u – ma 8u, + feestdagen)</a:t>
            </a:r>
          </a:p>
          <a:p>
            <a:pPr lvl="1"/>
            <a:r>
              <a:rPr lang="nl-BE" dirty="0" smtClean="0"/>
              <a:t>een maximum van 180u aan tarief 1 én een maximum van 180u aan tarief 2 extra betaalde wachturen</a:t>
            </a:r>
          </a:p>
          <a:p>
            <a:r>
              <a:rPr lang="nl-BE" dirty="0" smtClean="0">
                <a:solidFill>
                  <a:schemeClr val="tx2"/>
                </a:solidFill>
              </a:rPr>
              <a:t>bij een ziekenhuis-praktijkopleider:</a:t>
            </a:r>
          </a:p>
          <a:p>
            <a:pPr lvl="1"/>
            <a:r>
              <a:rPr lang="nl-BE" dirty="0" smtClean="0"/>
              <a:t>geen 120 u in basispakket; elke wacht wordt betaald</a:t>
            </a:r>
          </a:p>
          <a:p>
            <a:pPr lvl="1"/>
            <a:r>
              <a:rPr lang="nl-BE" dirty="0" smtClean="0"/>
              <a:t>12,28 euro/u: inslapende wacht weekend/feestdagen</a:t>
            </a:r>
          </a:p>
          <a:p>
            <a:pPr lvl="1"/>
            <a:r>
              <a:rPr lang="nl-BE" dirty="0" smtClean="0"/>
              <a:t>7,17 euro/u: inslapende wacht werkdagen</a:t>
            </a:r>
          </a:p>
          <a:p>
            <a:pPr lvl="1"/>
            <a:r>
              <a:rPr lang="nl-BE" dirty="0" smtClean="0"/>
              <a:t>5,12 euro/u: toerwacht weekend/feestdag</a:t>
            </a:r>
          </a:p>
          <a:p>
            <a:endParaRPr lang="nl-BE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Sui generis : de mist is </a:t>
            </a:r>
            <a:r>
              <a:rPr lang="en-US" dirty="0" err="1" smtClean="0"/>
              <a:t>opgeklaard</a:t>
            </a:r>
            <a:r>
              <a:rPr lang="en-US" dirty="0" smtClean="0"/>
              <a:t>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 smtClean="0"/>
              <a:t>Duidelijk</a:t>
            </a:r>
            <a:r>
              <a:rPr lang="en-US" sz="3200" dirty="0" smtClean="0"/>
              <a:t> </a:t>
            </a:r>
            <a:r>
              <a:rPr lang="en-US" sz="3200" dirty="0" err="1" smtClean="0"/>
              <a:t>statuut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err="1" smtClean="0"/>
              <a:t>Gelijkheid</a:t>
            </a:r>
            <a:r>
              <a:rPr lang="en-US" sz="3200" dirty="0" smtClean="0"/>
              <a:t> </a:t>
            </a:r>
            <a:r>
              <a:rPr lang="en-US" sz="3200" dirty="0" err="1" smtClean="0"/>
              <a:t>voor</a:t>
            </a:r>
            <a:r>
              <a:rPr lang="en-US" sz="3200" dirty="0" smtClean="0"/>
              <a:t> </a:t>
            </a:r>
            <a:r>
              <a:rPr lang="en-US" sz="3200" dirty="0" err="1" smtClean="0"/>
              <a:t>alle</a:t>
            </a:r>
            <a:r>
              <a:rPr lang="en-US" sz="3200" dirty="0" smtClean="0"/>
              <a:t> </a:t>
            </a:r>
            <a:r>
              <a:rPr lang="en-US" sz="3200" dirty="0" err="1" smtClean="0"/>
              <a:t>haio’s</a:t>
            </a: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err="1" smtClean="0"/>
              <a:t>Duidelijk</a:t>
            </a:r>
            <a:r>
              <a:rPr lang="en-US" sz="3200" dirty="0" smtClean="0"/>
              <a:t> contract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Contract met </a:t>
            </a:r>
            <a:r>
              <a:rPr lang="en-US" dirty="0" err="1" smtClean="0"/>
              <a:t>SUIvzw</a:t>
            </a:r>
            <a:r>
              <a:rPr lang="en-US" dirty="0" smtClean="0"/>
              <a:t> en contract met </a:t>
            </a:r>
            <a:r>
              <a:rPr lang="en-US" dirty="0" err="1" smtClean="0"/>
              <a:t>praktijkopleider</a:t>
            </a:r>
            <a:r>
              <a:rPr lang="en-US" dirty="0" smtClean="0"/>
              <a:t> (PO)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Heldere</a:t>
            </a:r>
            <a:r>
              <a:rPr lang="en-US" dirty="0" smtClean="0"/>
              <a:t> </a:t>
            </a:r>
            <a:r>
              <a:rPr lang="en-US" dirty="0" err="1" smtClean="0"/>
              <a:t>afspraken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/>
              <a:t>N</a:t>
            </a:r>
            <a:r>
              <a:rPr lang="en-US" dirty="0" err="1" smtClean="0"/>
              <a:t>iet</a:t>
            </a:r>
            <a:r>
              <a:rPr lang="en-US" dirty="0" smtClean="0"/>
              <a:t> </a:t>
            </a:r>
            <a:r>
              <a:rPr lang="en-US" dirty="0" err="1" smtClean="0"/>
              <a:t>eenzijdig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stopzetten</a:t>
            </a:r>
            <a:r>
              <a:rPr lang="en-US" dirty="0" smtClean="0"/>
              <a:t> ! 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G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patiënten</a:t>
            </a:r>
            <a:r>
              <a:rPr lang="en-US" dirty="0" smtClean="0"/>
              <a:t> </a:t>
            </a:r>
            <a:r>
              <a:rPr lang="en-US" dirty="0" err="1" smtClean="0"/>
              <a:t>mogen</a:t>
            </a:r>
            <a:r>
              <a:rPr lang="en-US" dirty="0" smtClean="0"/>
              <a:t> </a:t>
            </a:r>
            <a:r>
              <a:rPr lang="en-US" dirty="0" err="1" smtClean="0"/>
              <a:t>ontnemen</a:t>
            </a:r>
            <a:r>
              <a:rPr lang="en-US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2400" i="1" dirty="0" err="1" smtClean="0">
                <a:solidFill>
                  <a:srgbClr val="99CC00"/>
                </a:solidFill>
              </a:rPr>
              <a:t>cfr</a:t>
            </a:r>
            <a:r>
              <a:rPr lang="fr-FR" sz="2400" i="1" dirty="0">
                <a:solidFill>
                  <a:srgbClr val="99CC00"/>
                </a:solidFill>
              </a:rPr>
              <a:t>. </a:t>
            </a:r>
            <a:r>
              <a:rPr lang="fr-FR" sz="2400" i="1" dirty="0">
                <a:solidFill>
                  <a:srgbClr val="99CC00"/>
                </a:solidFill>
                <a:hlinkClick r:id="rId2"/>
              </a:rPr>
              <a:t>www.ICHO.be</a:t>
            </a:r>
            <a:r>
              <a:rPr lang="fr-FR" sz="2400" i="1" dirty="0">
                <a:solidFill>
                  <a:srgbClr val="99CC00"/>
                </a:solidFill>
              </a:rPr>
              <a:t> (</a:t>
            </a:r>
            <a:r>
              <a:rPr lang="fr-FR" sz="2400" i="1" dirty="0" err="1">
                <a:solidFill>
                  <a:srgbClr val="99CC00"/>
                </a:solidFill>
              </a:rPr>
              <a:t>infostek</a:t>
            </a:r>
            <a:r>
              <a:rPr lang="fr-FR" sz="2400" i="1" dirty="0">
                <a:solidFill>
                  <a:srgbClr val="99CC00"/>
                </a:solidFill>
              </a:rPr>
              <a:t> – </a:t>
            </a:r>
            <a:r>
              <a:rPr lang="fr-FR" sz="2400" i="1" dirty="0" smtClean="0">
                <a:solidFill>
                  <a:srgbClr val="99CC00"/>
                </a:solidFill>
              </a:rPr>
              <a:t>brochures en </a:t>
            </a:r>
            <a:r>
              <a:rPr lang="fr-FR" sz="2400" i="1" dirty="0" err="1" smtClean="0">
                <a:solidFill>
                  <a:srgbClr val="99CC00"/>
                </a:solidFill>
              </a:rPr>
              <a:t>formulieren</a:t>
            </a:r>
            <a:r>
              <a:rPr lang="fr-FR" sz="2400" i="1" dirty="0" smtClean="0">
                <a:solidFill>
                  <a:srgbClr val="99CC00"/>
                </a:solidFill>
              </a:rPr>
              <a:t>)</a:t>
            </a:r>
            <a:r>
              <a:rPr lang="en-US" sz="2400" dirty="0" smtClean="0"/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2800" dirty="0" err="1" smtClean="0"/>
              <a:t>Sui</a:t>
            </a:r>
            <a:r>
              <a:rPr lang="nl-BE" sz="2800" dirty="0" smtClean="0"/>
              <a:t> </a:t>
            </a:r>
            <a:r>
              <a:rPr lang="nl-BE" sz="2800" dirty="0" err="1" smtClean="0"/>
              <a:t>generis</a:t>
            </a:r>
            <a:r>
              <a:rPr lang="nl-BE" sz="2800" dirty="0" smtClean="0"/>
              <a:t> : Er zit meer in een liedje dan je denkt …</a:t>
            </a:r>
            <a:endParaRPr lang="en-US" sz="2800" dirty="0" smtClean="0">
              <a:solidFill>
                <a:srgbClr val="FF99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smtClean="0"/>
              <a:t>36u voor klinisch werk zo efficiënt mogelijk</a:t>
            </a:r>
          </a:p>
          <a:p>
            <a:r>
              <a:rPr lang="nl-BE" dirty="0" smtClean="0"/>
              <a:t>max. 6u avondconsultaties (na 18u)</a:t>
            </a:r>
          </a:p>
          <a:p>
            <a:r>
              <a:rPr lang="nl-BE" dirty="0" smtClean="0"/>
              <a:t>geen zaterdagvoormiddagen, tenzij compensatie in de werkweek</a:t>
            </a:r>
          </a:p>
          <a:p>
            <a:r>
              <a:rPr lang="nl-BE" dirty="0" smtClean="0"/>
              <a:t>praktijkwachten facultatief, in onderling overleg</a:t>
            </a:r>
          </a:p>
          <a:p>
            <a:r>
              <a:rPr lang="nl-BE" dirty="0" smtClean="0"/>
              <a:t>2 u recuperatie per 12u wacht (de dag nadien indien dat een werkdag is in het WOP voor de </a:t>
            </a:r>
            <a:r>
              <a:rPr lang="nl-BE" dirty="0" err="1" smtClean="0"/>
              <a:t>haio</a:t>
            </a:r>
            <a:r>
              <a:rPr lang="nl-BE" dirty="0" smtClean="0"/>
              <a:t>)</a:t>
            </a:r>
          </a:p>
          <a:p>
            <a:r>
              <a:rPr lang="nl-BE" dirty="0" smtClean="0"/>
              <a:t>zwangerschapsbescherming</a:t>
            </a:r>
          </a:p>
          <a:p>
            <a:r>
              <a:rPr lang="nl-BE" dirty="0" smtClean="0"/>
              <a:t>extra compensatieverlof indien de </a:t>
            </a:r>
            <a:r>
              <a:rPr lang="nl-BE" dirty="0" err="1" smtClean="0"/>
              <a:t>haio</a:t>
            </a:r>
            <a:r>
              <a:rPr lang="nl-BE" dirty="0" smtClean="0"/>
              <a:t> de PO vervangt gedurende meer dan 20 dagen tijdens diens vakantie</a:t>
            </a:r>
          </a:p>
          <a:p>
            <a:r>
              <a:rPr lang="nl-BE" dirty="0" err="1" smtClean="0"/>
              <a:t>extra-legale</a:t>
            </a:r>
            <a:r>
              <a:rPr lang="nl-BE" dirty="0" smtClean="0"/>
              <a:t> groepsverzekering: aanvulling bij overlijden en invaliditeit</a:t>
            </a:r>
          </a:p>
          <a:p>
            <a:r>
              <a:rPr lang="nl-BE" dirty="0" smtClean="0"/>
              <a:t>afwezigheden en wachten ingeven via e-salsa</a:t>
            </a:r>
          </a:p>
          <a:p>
            <a:endParaRPr lang="nl-BE" dirty="0" smtClean="0"/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2098</TotalTime>
  <Words>940</Words>
  <Application>Microsoft Office PowerPoint</Application>
  <PresentationFormat>Diavoorstelling (4:3)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Mediaan</vt:lpstr>
      <vt:lpstr>Haio – statuut</vt:lpstr>
      <vt:lpstr>Programma</vt:lpstr>
      <vt:lpstr>Historiek</vt:lpstr>
      <vt:lpstr>Sui generis : what the hell?</vt:lpstr>
      <vt:lpstr>In blijde verwachting …</vt:lpstr>
      <vt:lpstr>Sui generis : wat schuift dat?</vt:lpstr>
      <vt:lpstr>Sui generis : wachtvergoedingen</vt:lpstr>
      <vt:lpstr>Sui generis : de mist is opgeklaard.</vt:lpstr>
      <vt:lpstr>Sui generis : Er zit meer in een liedje dan je denkt …</vt:lpstr>
      <vt:lpstr>Sui generis : Tijd om te leren? Tijd om te werken!</vt:lpstr>
      <vt:lpstr>Sui generis : Tijd om te leren? Tijd om te werken!</vt:lpstr>
      <vt:lpstr>Sui generis : the way to heaven …(1)</vt:lpstr>
      <vt:lpstr>Sui generis : the way to heaven …(2)</vt:lpstr>
      <vt:lpstr>Sui generis : the way to heaven …(3)</vt:lpstr>
      <vt:lpstr>Contactpersonen :</vt:lpstr>
      <vt:lpstr>‘t HOP : Haio Overleg Platform</vt:lpstr>
      <vt:lpstr>Vragen/bemerkingen ?</vt:lpstr>
    </vt:vector>
  </TitlesOfParts>
  <Company>UZ Huisartsengeneeskunde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Implementatie van Evidence Based Medicine</dc:title>
  <dc:creator>apeleman</dc:creator>
  <cp:lastModifiedBy>Gebruiker</cp:lastModifiedBy>
  <cp:revision>153</cp:revision>
  <dcterms:created xsi:type="dcterms:W3CDTF">2004-02-11T13:52:39Z</dcterms:created>
  <dcterms:modified xsi:type="dcterms:W3CDTF">2011-03-21T08:33:33Z</dcterms:modified>
</cp:coreProperties>
</file>