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7" r:id="rId2"/>
    <p:sldId id="301" r:id="rId3"/>
    <p:sldId id="318" r:id="rId4"/>
    <p:sldId id="292" r:id="rId5"/>
    <p:sldId id="319" r:id="rId6"/>
    <p:sldId id="320" r:id="rId7"/>
    <p:sldId id="321" r:id="rId8"/>
    <p:sldId id="322" r:id="rId9"/>
    <p:sldId id="323" r:id="rId10"/>
    <p:sldId id="325" r:id="rId11"/>
  </p:sldIdLst>
  <p:sldSz cx="9144000" cy="6858000" type="screen4x3"/>
  <p:notesSz cx="6797675" cy="9926638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6E64"/>
    <a:srgbClr val="85978C"/>
    <a:srgbClr val="343C37"/>
    <a:srgbClr val="BBDBDA"/>
    <a:srgbClr val="C9DA2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nl-BE"/>
              <a:t>19/01/2010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1D247D8-D0AE-421A-9D69-18E652F21608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nl-BE"/>
              <a:t>19/01/2010</a:t>
            </a:r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  <a:endParaRPr lang="nl-BE" noProof="0" smtClean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7DA218B-D96E-4BE7-8E2B-3C5BECAFF1B0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gi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EEF5E-000D-48A7-B044-DF8C791213D5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rgbClr val="5E6E64"/>
                </a:solidFill>
              </a:defRPr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143108" y="3786190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rgbClr val="85978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om het opmaakprofiel van de modelondertitel te bewerken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B88C9-4A0B-4F85-827D-35FBEC5B464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14440"/>
            <a:ext cx="8229600" cy="4829204"/>
          </a:xfrm>
        </p:spPr>
        <p:txBody>
          <a:bodyPr/>
          <a:lstStyle>
            <a:lvl1pPr>
              <a:defRPr>
                <a:solidFill>
                  <a:srgbClr val="343C37"/>
                </a:solidFill>
              </a:defRPr>
            </a:lvl1pPr>
            <a:lvl2pPr>
              <a:defRPr>
                <a:solidFill>
                  <a:srgbClr val="343C37"/>
                </a:solidFill>
              </a:defRPr>
            </a:lvl2pPr>
            <a:lvl3pPr>
              <a:defRPr>
                <a:solidFill>
                  <a:srgbClr val="343C37"/>
                </a:solidFill>
              </a:defRPr>
            </a:lvl3pPr>
            <a:lvl4pPr>
              <a:defRPr>
                <a:solidFill>
                  <a:srgbClr val="343C37"/>
                </a:solidFill>
              </a:defRPr>
            </a:lvl4pPr>
            <a:lvl5pPr>
              <a:defRPr>
                <a:solidFill>
                  <a:srgbClr val="343C37"/>
                </a:solidFill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2FC56-C725-49F5-855E-968E9AC8102B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4348" y="3500438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14348" y="2000240"/>
            <a:ext cx="7772400" cy="1500187"/>
          </a:xfrm>
        </p:spPr>
        <p:txBody>
          <a:bodyPr anchor="b"/>
          <a:lstStyle>
            <a:lvl1pPr marL="0" indent="0">
              <a:buNone/>
              <a:defRPr sz="3200">
                <a:solidFill>
                  <a:srgbClr val="85978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A5A13-B3F0-4438-82B3-6F9ADAACF6A3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331921"/>
            <a:ext cx="4038600" cy="48117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331921"/>
            <a:ext cx="4038600" cy="48117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D3C02-61CD-4A42-8013-CC584F396D56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66834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43C3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906596"/>
            <a:ext cx="4040188" cy="42370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266834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43C37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906596"/>
            <a:ext cx="4041775" cy="42370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EBF41-4AC6-4AE0-9CA1-2FB09F3486D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8D874-2724-442B-A314-6767E01F201E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DA0AF-97BB-4EB5-A628-F511E65A5BEC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inddia Alaska A - 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3"/>
          <p:cNvSpPr txBox="1">
            <a:spLocks/>
          </p:cNvSpPr>
          <p:nvPr userDrawn="1"/>
        </p:nvSpPr>
        <p:spPr>
          <a:xfrm>
            <a:off x="485775" y="40719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Alaska Antwerpen - Waasland</a:t>
            </a:r>
          </a:p>
        </p:txBody>
      </p:sp>
      <p:sp>
        <p:nvSpPr>
          <p:cNvPr id="4" name="Tijdelijke aanduiding voor tekst 2"/>
          <p:cNvSpPr txBox="1">
            <a:spLocks/>
          </p:cNvSpPr>
          <p:nvPr userDrawn="1"/>
        </p:nvSpPr>
        <p:spPr>
          <a:xfrm>
            <a:off x="514350" y="4786313"/>
            <a:ext cx="4038600" cy="1500187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Zwaarveld 41 D</a:t>
            </a:r>
          </a:p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9220 HAMME</a:t>
            </a:r>
          </a:p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(0)52 47 82 41</a:t>
            </a:r>
          </a:p>
        </p:txBody>
      </p:sp>
      <p:sp>
        <p:nvSpPr>
          <p:cNvPr id="5" name="Tijdelijke aanduiding voor inhoud 4"/>
          <p:cNvSpPr txBox="1">
            <a:spLocks/>
          </p:cNvSpPr>
          <p:nvPr userDrawn="1"/>
        </p:nvSpPr>
        <p:spPr>
          <a:xfrm>
            <a:off x="4705350" y="4786313"/>
            <a:ext cx="4038600" cy="1500187"/>
          </a:xfrm>
          <a:prstGeom prst="rect">
            <a:avLst/>
          </a:prstGeom>
        </p:spPr>
        <p:txBody>
          <a:bodyPr/>
          <a:lstStyle/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Jan Van Gentstraat 1 b 401</a:t>
            </a:r>
          </a:p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2000 ANTWERPEN</a:t>
            </a:r>
          </a:p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(0)3 454 30 00</a:t>
            </a:r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4D26B-86F7-42FF-9EE0-817C64A85D9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inddia Alaska Brug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3"/>
          <p:cNvSpPr txBox="1">
            <a:spLocks/>
          </p:cNvSpPr>
          <p:nvPr userDrawn="1"/>
        </p:nvSpPr>
        <p:spPr>
          <a:xfrm>
            <a:off x="485775" y="40719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Alaska </a:t>
            </a:r>
            <a:r>
              <a:rPr lang="nl-BE" sz="3500" dirty="0" err="1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Adfiscon</a:t>
            </a:r>
            <a:endParaRPr lang="nl-BE" sz="3500" dirty="0">
              <a:solidFill>
                <a:srgbClr val="5E6E64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" name="Tijdelijke aanduiding voor tekst 2"/>
          <p:cNvSpPr txBox="1">
            <a:spLocks/>
          </p:cNvSpPr>
          <p:nvPr userDrawn="1"/>
        </p:nvSpPr>
        <p:spPr>
          <a:xfrm>
            <a:off x="514350" y="4786313"/>
            <a:ext cx="8201025" cy="1500187"/>
          </a:xfrm>
          <a:prstGeom prst="rect">
            <a:avLst/>
          </a:prstGeom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Koning </a:t>
            </a:r>
            <a:r>
              <a:rPr lang="nl-BE" sz="2400" dirty="0" err="1">
                <a:solidFill>
                  <a:srgbClr val="5E6E64"/>
                </a:solidFill>
                <a:latin typeface="Times New Roman" pitchFamily="18" charset="0"/>
              </a:rPr>
              <a:t>Astridlaan</a:t>
            </a: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 200 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8200 SINT-MICHIELS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(0)50 38 80 04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52E65-9431-44F5-A1FA-939F449A34D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inddia Alaska G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3"/>
          <p:cNvSpPr txBox="1">
            <a:spLocks/>
          </p:cNvSpPr>
          <p:nvPr userDrawn="1"/>
        </p:nvSpPr>
        <p:spPr>
          <a:xfrm>
            <a:off x="485775" y="40719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Alaska Rombaut, </a:t>
            </a:r>
            <a:r>
              <a:rPr lang="nl-BE" sz="3500" dirty="0" err="1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Eeckhout</a:t>
            </a: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 &amp; Partners </a:t>
            </a:r>
          </a:p>
        </p:txBody>
      </p:sp>
      <p:sp>
        <p:nvSpPr>
          <p:cNvPr id="4" name="Tijdelijke aanduiding voor tekst 2"/>
          <p:cNvSpPr txBox="1">
            <a:spLocks/>
          </p:cNvSpPr>
          <p:nvPr userDrawn="1"/>
        </p:nvSpPr>
        <p:spPr>
          <a:xfrm>
            <a:off x="514350" y="4786313"/>
            <a:ext cx="8201025" cy="1500187"/>
          </a:xfrm>
          <a:prstGeom prst="rect">
            <a:avLst/>
          </a:prstGeom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Charles De </a:t>
            </a:r>
            <a:r>
              <a:rPr lang="nl-BE" sz="2400" dirty="0" err="1">
                <a:solidFill>
                  <a:srgbClr val="5E6E64"/>
                </a:solidFill>
                <a:latin typeface="Times New Roman" pitchFamily="18" charset="0"/>
              </a:rPr>
              <a:t>Kerchovelaan</a:t>
            </a: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 12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9000 GENT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(0)9 222 66 16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D8C99-2704-418D-BD40-8C211FBAD1D8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inddia Alaska Hass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3"/>
          <p:cNvSpPr txBox="1">
            <a:spLocks/>
          </p:cNvSpPr>
          <p:nvPr userDrawn="1"/>
        </p:nvSpPr>
        <p:spPr>
          <a:xfrm>
            <a:off x="485775" y="40719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Alaska </a:t>
            </a:r>
            <a:r>
              <a:rPr lang="nl-BE" sz="3500" dirty="0" err="1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Bofibel</a:t>
            </a:r>
            <a:endParaRPr lang="nl-BE" sz="3500" dirty="0">
              <a:solidFill>
                <a:srgbClr val="5E6E64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" name="Tijdelijke aanduiding voor tekst 2"/>
          <p:cNvSpPr txBox="1">
            <a:spLocks/>
          </p:cNvSpPr>
          <p:nvPr userDrawn="1"/>
        </p:nvSpPr>
        <p:spPr>
          <a:xfrm>
            <a:off x="514350" y="4786313"/>
            <a:ext cx="8201025" cy="1500187"/>
          </a:xfrm>
          <a:prstGeom prst="rect">
            <a:avLst/>
          </a:prstGeom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Oude </a:t>
            </a:r>
            <a:r>
              <a:rPr lang="nl-BE" sz="2400" dirty="0" err="1">
                <a:solidFill>
                  <a:srgbClr val="5E6E64"/>
                </a:solidFill>
                <a:latin typeface="Times New Roman" pitchFamily="18" charset="0"/>
              </a:rPr>
              <a:t>Luikerbaan</a:t>
            </a: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 63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3500 HASSELT</a:t>
            </a:r>
          </a:p>
          <a:p>
            <a:pPr marL="342900" indent="-342900" algn="ct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(0)11 22 62 67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CC9A0-E19F-486C-834F-DD19F06F4ED5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inddia Alaska Kortrijk - Ie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6" descr="zeppelindef-PP-HR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el 3"/>
          <p:cNvSpPr txBox="1">
            <a:spLocks/>
          </p:cNvSpPr>
          <p:nvPr userDrawn="1"/>
        </p:nvSpPr>
        <p:spPr>
          <a:xfrm>
            <a:off x="485775" y="40719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nl-BE" sz="3500" dirty="0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Alaska Kortrijk - </a:t>
            </a:r>
            <a:r>
              <a:rPr lang="nl-BE" sz="3500" dirty="0" err="1">
                <a:solidFill>
                  <a:srgbClr val="5E6E64"/>
                </a:solidFill>
                <a:latin typeface="Times New Roman" pitchFamily="18" charset="0"/>
                <a:ea typeface="+mj-ea"/>
                <a:cs typeface="+mj-cs"/>
              </a:rPr>
              <a:t>Ieper</a:t>
            </a:r>
            <a:endParaRPr lang="nl-BE" sz="3500" dirty="0">
              <a:solidFill>
                <a:srgbClr val="5E6E64"/>
              </a:solidFill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4" name="Tijdelijke aanduiding voor tekst 2"/>
          <p:cNvSpPr txBox="1">
            <a:spLocks/>
          </p:cNvSpPr>
          <p:nvPr userDrawn="1"/>
        </p:nvSpPr>
        <p:spPr>
          <a:xfrm>
            <a:off x="514350" y="4786313"/>
            <a:ext cx="4038600" cy="1500187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Engelse Wandeling 76</a:t>
            </a:r>
          </a:p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8510 MARKE (KORTRIJK)</a:t>
            </a:r>
          </a:p>
          <a:p>
            <a:pPr marL="342900" indent="-342900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(0)56 22 26 02</a:t>
            </a:r>
          </a:p>
        </p:txBody>
      </p:sp>
      <p:sp>
        <p:nvSpPr>
          <p:cNvPr id="5" name="Tijdelijke aanduiding voor inhoud 4"/>
          <p:cNvSpPr txBox="1">
            <a:spLocks/>
          </p:cNvSpPr>
          <p:nvPr userDrawn="1"/>
        </p:nvSpPr>
        <p:spPr>
          <a:xfrm>
            <a:off x="4705350" y="4786313"/>
            <a:ext cx="4038600" cy="1500187"/>
          </a:xfrm>
          <a:prstGeom prst="rect">
            <a:avLst/>
          </a:prstGeom>
        </p:spPr>
        <p:txBody>
          <a:bodyPr/>
          <a:lstStyle/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R. </a:t>
            </a:r>
            <a:r>
              <a:rPr lang="nl-BE" sz="2400" dirty="0" err="1">
                <a:solidFill>
                  <a:srgbClr val="5E6E64"/>
                </a:solidFill>
                <a:latin typeface="Times New Roman" pitchFamily="18" charset="0"/>
              </a:rPr>
              <a:t>Colaertplein</a:t>
            </a: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 27</a:t>
            </a:r>
          </a:p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8900 IEPER</a:t>
            </a:r>
          </a:p>
          <a:p>
            <a:pPr marL="342900" indent="-342900" algn="r" eaLnBrk="0" hangingPunct="0">
              <a:spcBef>
                <a:spcPct val="20000"/>
              </a:spcBef>
              <a:buFont typeface="Courier New" pitchFamily="49" charset="0"/>
              <a:buNone/>
              <a:defRPr/>
            </a:pPr>
            <a:r>
              <a:rPr lang="nl-BE" sz="2400" dirty="0">
                <a:solidFill>
                  <a:srgbClr val="5E6E64"/>
                </a:solidFill>
                <a:latin typeface="Times New Roman" pitchFamily="18" charset="0"/>
              </a:rPr>
              <a:t>T +32 (0)57 21 23 31 </a:t>
            </a:r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004B6-00BF-48C0-AFEC-41EF2679495A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79A66-81EA-42E4-A0A2-F51148E98BAE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330677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142852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897414"/>
            <a:ext cx="5486400" cy="12462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6C8B5-9961-4B7A-85AA-5452831A1B59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nl-NL" dirty="0" smtClean="0"/>
              <a:t>Klik om de stijl te bewerken</a:t>
            </a:r>
            <a:endParaRPr lang="nl-BE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314426"/>
            <a:ext cx="8229600" cy="482921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CCC1A-C0A6-41BB-B04B-D3627B62F3B3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80894-2DB7-45B7-801D-F5E1E9749A54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nl-BE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314450"/>
            <a:ext cx="822960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2150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21506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21506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8FA128-14F1-4951-ADD8-2825E29A4ABC}" type="slidenum">
              <a:rPr lang="nl-BE"/>
              <a:pPr>
                <a:defRPr/>
              </a:pPr>
              <a:t>‹nr.›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48" r:id="rId14"/>
    <p:sldLayoutId id="2147483749" r:id="rId15"/>
    <p:sldLayoutId id="2147483750" r:id="rId16"/>
    <p:sldLayoutId id="2147483751" r:id="rId1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kern="1200">
          <a:solidFill>
            <a:srgbClr val="5E6E64"/>
          </a:solidFill>
          <a:latin typeface="Times New Roman" pitchFamily="18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5E6E64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5E6E64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5E6E64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>
          <a:solidFill>
            <a:srgbClr val="5E6E64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40404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800" kern="1200">
          <a:solidFill>
            <a:srgbClr val="343C37"/>
          </a:solidFill>
          <a:latin typeface="Times New Roman" pitchFamily="18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▫"/>
        <a:defRPr sz="2500" kern="1200">
          <a:solidFill>
            <a:srgbClr val="343C37"/>
          </a:solidFill>
          <a:latin typeface="Times New Roman" pitchFamily="18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2000" kern="1200">
          <a:solidFill>
            <a:srgbClr val="343C37"/>
          </a:solidFill>
          <a:latin typeface="Times New Roman" pitchFamily="18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 New Roman" pitchFamily="18" charset="0"/>
        <a:buChar char="◦"/>
        <a:defRPr kern="1200">
          <a:solidFill>
            <a:srgbClr val="343C37"/>
          </a:solidFill>
          <a:latin typeface="Times New Roman" pitchFamily="18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-"/>
        <a:defRPr sz="1500" kern="1200">
          <a:solidFill>
            <a:srgbClr val="343C37"/>
          </a:solidFill>
          <a:latin typeface="Times New Roman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1" descr="zeppelindef-PP-H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251950" cy="694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mtClean="0"/>
              <a:t>De arts en zijn fiscaliteit</a:t>
            </a:r>
          </a:p>
        </p:txBody>
      </p:sp>
      <p:sp>
        <p:nvSpPr>
          <p:cNvPr id="9219" name="Ondertitel 2"/>
          <p:cNvSpPr>
            <a:spLocks noGrp="1"/>
          </p:cNvSpPr>
          <p:nvPr>
            <p:ph type="subTitle" idx="1"/>
          </p:nvPr>
        </p:nvSpPr>
        <p:spPr>
          <a:xfrm>
            <a:off x="928688" y="3786188"/>
            <a:ext cx="6972300" cy="1752600"/>
          </a:xfrm>
        </p:spPr>
        <p:txBody>
          <a:bodyPr/>
          <a:lstStyle/>
          <a:p>
            <a:r>
              <a:rPr lang="nl-BE" sz="3200" smtClean="0"/>
              <a:t>Jaimie Wilms – Senior Advisor Alaska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8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Agenda	</a:t>
            </a:r>
          </a:p>
        </p:txBody>
      </p:sp>
      <p:sp>
        <p:nvSpPr>
          <p:cNvPr id="5123" name="Tijdelijke aanduiding voor inhoud 9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900613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lphaUcPeriod"/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Vennootschap versus </a:t>
            </a:r>
            <a:r>
              <a:rPr lang="nl-BE" sz="2500" dirty="0" err="1" smtClean="0">
                <a:solidFill>
                  <a:schemeClr val="tx1"/>
                </a:solidFill>
              </a:rPr>
              <a:t>éénmanszaak</a:t>
            </a:r>
            <a:endParaRPr lang="nl-BE" sz="2500" dirty="0" smtClean="0">
              <a:solidFill>
                <a:schemeClr val="tx1"/>
              </a:solidFill>
            </a:endParaRPr>
          </a:p>
          <a:p>
            <a:pPr marL="514350" indent="-514350" eaLnBrk="1" hangingPunct="1">
              <a:buFont typeface="Calibri" pitchFamily="34" charset="0"/>
              <a:buAutoNum type="alphaUcPeriod"/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Fiscale en boekhoudkundige verplichtingen</a:t>
            </a:r>
          </a:p>
          <a:p>
            <a:pPr marL="514350" indent="-514350" eaLnBrk="1" hangingPunct="1">
              <a:buFont typeface="Calibri" pitchFamily="34" charset="0"/>
              <a:buAutoNum type="alphaUcPeriod"/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Beroepskosten</a:t>
            </a:r>
          </a:p>
          <a:p>
            <a:pPr marL="514350" indent="-514350" eaLnBrk="1" hangingPunct="1">
              <a:buFont typeface="Calibri" pitchFamily="34" charset="0"/>
              <a:buAutoNum type="alphaUcPeriod"/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Fiscale controle</a:t>
            </a:r>
          </a:p>
          <a:p>
            <a:pPr marL="514350" indent="-514350" eaLnBrk="1" hangingPunct="1">
              <a:buFont typeface="Calibri" pitchFamily="34" charset="0"/>
              <a:buAutoNum type="alphaUcPeriod"/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Personenbelasting v. vennootschapsbelasting</a:t>
            </a:r>
          </a:p>
          <a:p>
            <a:pPr marL="571500" indent="-571500">
              <a:buFont typeface="Calibri" pitchFamily="34" charset="0"/>
              <a:buAutoNum type="alphaUcPeriod"/>
              <a:defRPr/>
            </a:pPr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8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A. Vennootschap vs. éénmanszaak</a:t>
            </a:r>
          </a:p>
        </p:txBody>
      </p:sp>
      <p:sp>
        <p:nvSpPr>
          <p:cNvPr id="11267" name="Tijdelijke aanduiding voor inhoud 9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900613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Bewuste keuze: bezint eer ge begint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Voor- en nadelen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Afgescheiden vermogen (beroepsfouten!)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Afwegen aan persoonlijke </a:t>
            </a:r>
            <a:r>
              <a:rPr lang="nl-BE" dirty="0" smtClean="0">
                <a:solidFill>
                  <a:schemeClr val="tx1"/>
                </a:solidFill>
              </a:rPr>
              <a:t>situatie/doelstellingen</a:t>
            </a:r>
            <a:endParaRPr lang="nl-BE" dirty="0" smtClean="0">
              <a:solidFill>
                <a:schemeClr val="tx1"/>
              </a:solidFill>
            </a:endParaRP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(Fiscale) implicaties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Personenbelasting v. </a:t>
            </a:r>
            <a:r>
              <a:rPr lang="nl-BE" dirty="0" smtClean="0">
                <a:solidFill>
                  <a:schemeClr val="tx1"/>
                </a:solidFill>
              </a:rPr>
              <a:t>vennootschapsbelasting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Fiscale optimalisatie (onroerend </a:t>
            </a:r>
            <a:r>
              <a:rPr lang="nl-BE" dirty="0" smtClean="0">
                <a:solidFill>
                  <a:schemeClr val="tx1"/>
                </a:solidFill>
              </a:rPr>
              <a:t>goed kopen of huren)</a:t>
            </a:r>
            <a:endParaRPr lang="nl-BE" dirty="0" smtClean="0">
              <a:solidFill>
                <a:schemeClr val="tx1"/>
              </a:solidFill>
            </a:endParaRPr>
          </a:p>
          <a:p>
            <a:pPr marL="514350" indent="-514350" eaLnBrk="1" hangingPunct="1">
              <a:defRPr/>
            </a:pPr>
            <a:endParaRPr lang="nl-BE" sz="2500" dirty="0" smtClean="0">
              <a:solidFill>
                <a:schemeClr val="tx1"/>
              </a:solidFill>
            </a:endParaRPr>
          </a:p>
          <a:p>
            <a:pPr marL="571500" indent="-571500">
              <a:buFont typeface="Courier New" pitchFamily="49" charset="0"/>
              <a:buNone/>
              <a:defRPr/>
            </a:pPr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B. Fiscale en boekhoudkundige verplichtingen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829175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Kasboekhouding v. volledige boekhouding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Ontvangstbewijs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Artikel 320 W.I.B. 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Fiscale aangifte 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Fiscale fiches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Datum van indiening</a:t>
            </a:r>
          </a:p>
          <a:p>
            <a:pPr>
              <a:defRPr/>
            </a:pPr>
            <a:endParaRPr lang="nl-B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C. Beroepskosten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829175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Aftrekbare beroepskosten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Werkelijke kosten (bewijs!) v. </a:t>
            </a:r>
            <a:r>
              <a:rPr lang="nl-BE" dirty="0" smtClean="0">
                <a:solidFill>
                  <a:schemeClr val="tx1"/>
                </a:solidFill>
              </a:rPr>
              <a:t>kostenforfait</a:t>
            </a:r>
            <a:endParaRPr lang="nl-BE" dirty="0" smtClean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Criterium: statutair </a:t>
            </a:r>
            <a:r>
              <a:rPr lang="nl-BE" dirty="0" smtClean="0">
                <a:solidFill>
                  <a:schemeClr val="tx1"/>
                </a:solidFill>
              </a:rPr>
              <a:t>doel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Bijv. </a:t>
            </a:r>
            <a:r>
              <a:rPr lang="nl-BE" dirty="0" smtClean="0">
                <a:solidFill>
                  <a:schemeClr val="tx1"/>
                </a:solidFill>
              </a:rPr>
              <a:t>inrichtingskosten praktijk, beroepskledij, </a:t>
            </a:r>
            <a:r>
              <a:rPr lang="nl-BE" dirty="0" err="1" smtClean="0">
                <a:solidFill>
                  <a:schemeClr val="tx1"/>
                </a:solidFill>
              </a:rPr>
              <a:t>etc</a:t>
            </a:r>
            <a:endParaRPr lang="nl-BE" dirty="0" smtClean="0">
              <a:solidFill>
                <a:schemeClr val="tx1"/>
              </a:solidFill>
            </a:endParaRP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Niet-aftrekbare beroepskosten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Verworpen </a:t>
            </a:r>
            <a:r>
              <a:rPr lang="nl-BE" dirty="0" smtClean="0">
                <a:solidFill>
                  <a:schemeClr val="tx1"/>
                </a:solidFill>
              </a:rPr>
              <a:t>uitgaven</a:t>
            </a:r>
            <a:endParaRPr lang="nl-BE" dirty="0" smtClean="0">
              <a:solidFill>
                <a:schemeClr val="tx1"/>
              </a:solidFill>
            </a:endParaRPr>
          </a:p>
          <a:p>
            <a:pPr marL="514350" lvl="1" indent="-514350" eaLnBrk="1" hangingPunct="1">
              <a:buFont typeface="Courier New" pitchFamily="49" charset="0"/>
              <a:buChar char="-"/>
              <a:defRPr/>
            </a:pPr>
            <a:r>
              <a:rPr lang="nl-BE" dirty="0" smtClean="0">
                <a:solidFill>
                  <a:schemeClr val="tx1"/>
                </a:solidFill>
              </a:rPr>
              <a:t>Voordelen alle aard (vennootschap</a:t>
            </a:r>
            <a:r>
              <a:rPr lang="nl-BE" dirty="0" smtClean="0">
                <a:solidFill>
                  <a:schemeClr val="tx1"/>
                </a:solidFill>
              </a:rPr>
              <a:t>)</a:t>
            </a:r>
          </a:p>
          <a:p>
            <a:pPr marL="514350" lvl="1" indent="-514350" eaLnBrk="1" hangingPunct="1">
              <a:buFont typeface="Courier New" pitchFamily="49" charset="0"/>
              <a:buChar char="-"/>
              <a:defRPr/>
            </a:pPr>
            <a:r>
              <a:rPr lang="nl-BE" dirty="0" smtClean="0">
                <a:solidFill>
                  <a:schemeClr val="tx1"/>
                </a:solidFill>
              </a:rPr>
              <a:t>Meewerkende </a:t>
            </a:r>
            <a:r>
              <a:rPr lang="nl-BE" dirty="0" smtClean="0">
                <a:solidFill>
                  <a:schemeClr val="tx1"/>
                </a:solidFill>
              </a:rPr>
              <a:t>echtgenoot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Max. 12.040 Euro per jaar (</a:t>
            </a:r>
            <a:r>
              <a:rPr lang="nl-BE" dirty="0" err="1" smtClean="0">
                <a:solidFill>
                  <a:schemeClr val="tx1"/>
                </a:solidFill>
              </a:rPr>
              <a:t>aj</a:t>
            </a:r>
            <a:r>
              <a:rPr lang="nl-BE" dirty="0" smtClean="0">
                <a:solidFill>
                  <a:schemeClr val="tx1"/>
                </a:solidFill>
              </a:rPr>
              <a:t>. 2011)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Toekenning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Bezoldiging</a:t>
            </a:r>
          </a:p>
          <a:p>
            <a:pPr>
              <a:defRPr/>
            </a:pPr>
            <a:endParaRPr lang="nl-BE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D. Fiscale controle	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829175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Wie ?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AOIF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Wat ?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Boekhoudkundige documenten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Wijze ?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Fiscaal boekenonderzoek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Vraag om inlichtingen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Fiscaal visitatierecht</a:t>
            </a:r>
          </a:p>
          <a:p>
            <a:pPr>
              <a:defRPr/>
            </a:pPr>
            <a:endParaRPr lang="nl-B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r>
              <a:rPr lang="nl-BE" smtClean="0"/>
              <a:t>E. Personen- vs. vennootschapsbelasting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829175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Tariefstructuur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Progressief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Algemeen + verlaagd tarief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Inkomstenspreiding</a:t>
            </a:r>
          </a:p>
          <a:p>
            <a:pPr marL="514350" indent="-514350" eaLnBrk="1" hangingPunct="1">
              <a:defRPr/>
            </a:pPr>
            <a:r>
              <a:rPr lang="nl-BE" sz="2500" dirty="0" smtClean="0">
                <a:solidFill>
                  <a:schemeClr val="tx1"/>
                </a:solidFill>
              </a:rPr>
              <a:t>Pensioenopbouw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Groepsverzekering</a:t>
            </a:r>
          </a:p>
          <a:p>
            <a:pPr marL="514350" lvl="1" indent="-514350" eaLnBrk="1" hangingPunct="1">
              <a:buFont typeface="Courier New" pitchFamily="49" charset="0"/>
              <a:buChar char="-"/>
              <a:defRPr/>
            </a:pPr>
            <a:r>
              <a:rPr lang="nl-BE" dirty="0" smtClean="0">
                <a:solidFill>
                  <a:schemeClr val="tx1"/>
                </a:solidFill>
              </a:rPr>
              <a:t>Fiscale planning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Goodwill (geduld!)</a:t>
            </a:r>
          </a:p>
          <a:p>
            <a:pPr lvl="1">
              <a:defRPr/>
            </a:pPr>
            <a:r>
              <a:rPr lang="nl-BE" dirty="0" smtClean="0">
                <a:solidFill>
                  <a:schemeClr val="tx1"/>
                </a:solidFill>
              </a:rPr>
              <a:t>Kiezen van een geschikte “</a:t>
            </a:r>
            <a:r>
              <a:rPr lang="nl-BE" dirty="0" smtClean="0">
                <a:solidFill>
                  <a:schemeClr val="tx1"/>
                </a:solidFill>
              </a:rPr>
              <a:t>partner”</a:t>
            </a:r>
            <a:endParaRPr lang="nl-BE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>
          <a:xfrm>
            <a:off x="457200" y="71438"/>
            <a:ext cx="8229600" cy="1143000"/>
          </a:xfrm>
        </p:spPr>
        <p:txBody>
          <a:bodyPr/>
          <a:lstStyle/>
          <a:p>
            <a:endParaRPr lang="nl-BE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2928938"/>
            <a:ext cx="8229600" cy="3214687"/>
          </a:xfrm>
        </p:spPr>
        <p:txBody>
          <a:bodyPr/>
          <a:lstStyle/>
          <a:p>
            <a:pPr marL="514350" indent="-514350" algn="ctr">
              <a:buFont typeface="Courier New" pitchFamily="49" charset="0"/>
              <a:buNone/>
              <a:defRPr/>
            </a:pPr>
            <a:r>
              <a:rPr lang="nl-BE" sz="4000" b="1" dirty="0" err="1" smtClean="0">
                <a:solidFill>
                  <a:schemeClr val="tx1">
                    <a:tint val="75000"/>
                  </a:schemeClr>
                </a:solidFill>
              </a:rPr>
              <a:t>Alaska</a:t>
            </a:r>
            <a:r>
              <a:rPr lang="nl-BE" sz="4000" b="1" dirty="0" smtClean="0">
                <a:solidFill>
                  <a:schemeClr val="tx1">
                    <a:tint val="75000"/>
                  </a:schemeClr>
                </a:solidFill>
              </a:rPr>
              <a:t> Antwerpen – Waasland</a:t>
            </a:r>
          </a:p>
          <a:p>
            <a:pPr marL="514350" indent="-514350" algn="ctr">
              <a:buFont typeface="Courier New" pitchFamily="49" charset="0"/>
              <a:buNone/>
              <a:defRPr/>
            </a:pPr>
            <a:r>
              <a:rPr lang="nl-BE" dirty="0" smtClean="0">
                <a:solidFill>
                  <a:schemeClr val="tx1">
                    <a:tint val="75000"/>
                  </a:schemeClr>
                </a:solidFill>
              </a:rPr>
              <a:t>Jan Van Gentstraat 1 b 401</a:t>
            </a:r>
            <a:br>
              <a:rPr lang="nl-BE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nl-BE" dirty="0" smtClean="0">
                <a:solidFill>
                  <a:schemeClr val="tx1">
                    <a:tint val="75000"/>
                  </a:schemeClr>
                </a:solidFill>
              </a:rPr>
              <a:t>2000 Antwerpen</a:t>
            </a:r>
            <a:br>
              <a:rPr lang="nl-BE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nl-BE" dirty="0" smtClean="0">
                <a:solidFill>
                  <a:schemeClr val="tx1">
                    <a:tint val="75000"/>
                  </a:schemeClr>
                </a:solidFill>
              </a:rPr>
              <a:t>T. +32 (0)3 454 30 00</a:t>
            </a:r>
            <a:br>
              <a:rPr lang="nl-BE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nl-BE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nl-BE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nl-BE" dirty="0" err="1" smtClean="0">
                <a:solidFill>
                  <a:schemeClr val="tx1">
                    <a:tint val="75000"/>
                  </a:schemeClr>
                </a:solidFill>
              </a:rPr>
              <a:t>www.alaska-group.eu</a:t>
            </a:r>
            <a:endParaRPr lang="nl-BE" dirty="0" smtClean="0">
              <a:solidFill>
                <a:schemeClr val="tx1">
                  <a:tint val="75000"/>
                </a:schemeClr>
              </a:solidFill>
            </a:endParaRPr>
          </a:p>
          <a:p>
            <a:pPr>
              <a:defRPr/>
            </a:pPr>
            <a:endParaRPr lang="nl-B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Afbeelding 1" descr="zeppelindef-PP-H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0"/>
            <a:ext cx="9251950" cy="694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>
          <a:defRPr sz="10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199</Words>
  <Application>Microsoft Office PowerPoint</Application>
  <PresentationFormat>Diavoorstelling (4:3)</PresentationFormat>
  <Paragraphs>56</Paragraphs>
  <Slides>10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Office-thema</vt:lpstr>
      <vt:lpstr>Dia 1</vt:lpstr>
      <vt:lpstr>De arts en zijn fiscaliteit</vt:lpstr>
      <vt:lpstr>Agenda </vt:lpstr>
      <vt:lpstr>A. Vennootschap vs. éénmanszaak</vt:lpstr>
      <vt:lpstr>B. Fiscale en boekhoudkundige verplichtingen</vt:lpstr>
      <vt:lpstr>C. Beroepskosten</vt:lpstr>
      <vt:lpstr>D. Fiscale controle </vt:lpstr>
      <vt:lpstr>E. Personen- vs. vennootschapsbelasting</vt:lpstr>
      <vt:lpstr>Dia 9</vt:lpstr>
      <vt:lpstr>Dia 10</vt:lpstr>
    </vt:vector>
  </TitlesOfParts>
  <Company>Alaska BVBA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s.dhanis</dc:creator>
  <cp:lastModifiedBy>j.wilms</cp:lastModifiedBy>
  <cp:revision>152</cp:revision>
  <dcterms:created xsi:type="dcterms:W3CDTF">2010-01-11T08:01:55Z</dcterms:created>
  <dcterms:modified xsi:type="dcterms:W3CDTF">2011-03-23T10:34:15Z</dcterms:modified>
</cp:coreProperties>
</file>