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Layouts/slideLayout39.xml" ContentType="application/vnd.openxmlformats-officedocument.presentationml.slideLayout+xml"/>
  <Override PartName="/ppt/slideLayouts/slideLayout57.xml" ContentType="application/vnd.openxmlformats-officedocument.presentationml.slideLayout+xml"/>
  <Override PartName="/ppt/theme/theme5.xml" ContentType="application/vnd.openxmlformats-officedocument.theme+xml"/>
  <Override PartName="/ppt/slideLayouts/slideLayout86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8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Masters/slideMaster8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69.xml" ContentType="application/vnd.openxmlformats-officedocument.presentationml.slideLayout+xml"/>
  <Override PartName="/ppt/theme/theme6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0.xml" ContentType="application/vnd.openxmlformats-officedocument.them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90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Layouts/slideLayout14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103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21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Masters/slideMaster9.xml" ContentType="application/vnd.openxmlformats-officedocument.presentationml.slideMaster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Masters/slideMaster7.xml" ContentType="application/vnd.openxmlformats-officedocument.presentationml.slideMaster+xml"/>
  <Override PartName="/ppt/slideLayouts/slideLayout99.xml" ContentType="application/vnd.openxmlformats-officedocument.presentationml.slideLayout+xml"/>
  <Override PartName="/ppt/theme/theme9.xml" ContentType="application/vnd.openxmlformats-officedocument.theme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7.xml" ContentType="application/vnd.openxmlformats-officedocument.theme+xml"/>
  <Override PartName="/ppt/slideLayouts/slideLayout97.xml" ContentType="application/vnd.openxmlformats-officedocument.presentationml.slideLayout+xml"/>
  <Override PartName="/ppt/theme/theme11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55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91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Layouts/slideLayout89.xml" ContentType="application/vnd.openxmlformats-officedocument.presentationml.slideLayout+xml"/>
  <Override PartName="/ppt/theme/theme8.xml" ContentType="application/vnd.openxmlformats-officedocument.them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slideLayouts/slideLayout3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96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16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0" r:id="rId2"/>
    <p:sldMasterId id="2147483657" r:id="rId3"/>
    <p:sldMasterId id="2147483651" r:id="rId4"/>
    <p:sldMasterId id="2147483652" r:id="rId5"/>
    <p:sldMasterId id="2147483653" r:id="rId6"/>
    <p:sldMasterId id="2147483654" r:id="rId7"/>
    <p:sldMasterId id="2147483655" r:id="rId8"/>
    <p:sldMasterId id="2147483761" r:id="rId9"/>
  </p:sldMasterIdLst>
  <p:notesMasterIdLst>
    <p:notesMasterId r:id="rId45"/>
  </p:notesMasterIdLst>
  <p:handoutMasterIdLst>
    <p:handoutMasterId r:id="rId46"/>
  </p:handoutMasterIdLst>
  <p:sldIdLst>
    <p:sldId id="264" r:id="rId10"/>
    <p:sldId id="358" r:id="rId11"/>
    <p:sldId id="41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7" r:id="rId23"/>
    <p:sldId id="378" r:id="rId24"/>
    <p:sldId id="379" r:id="rId25"/>
    <p:sldId id="380" r:id="rId26"/>
    <p:sldId id="381" r:id="rId27"/>
    <p:sldId id="382" r:id="rId28"/>
    <p:sldId id="383" r:id="rId29"/>
    <p:sldId id="414" r:id="rId30"/>
    <p:sldId id="384" r:id="rId31"/>
    <p:sldId id="387" r:id="rId32"/>
    <p:sldId id="389" r:id="rId33"/>
    <p:sldId id="392" r:id="rId34"/>
    <p:sldId id="393" r:id="rId35"/>
    <p:sldId id="394" r:id="rId36"/>
    <p:sldId id="395" r:id="rId37"/>
    <p:sldId id="413" r:id="rId38"/>
    <p:sldId id="407" r:id="rId39"/>
    <p:sldId id="408" r:id="rId40"/>
    <p:sldId id="409" r:id="rId41"/>
    <p:sldId id="410" r:id="rId42"/>
    <p:sldId id="412" r:id="rId43"/>
    <p:sldId id="318" r:id="rId44"/>
  </p:sldIdLst>
  <p:sldSz cx="9144000" cy="6858000" type="screen4x3"/>
  <p:notesSz cx="6797675" cy="9926638"/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B3D3C"/>
    <a:srgbClr val="333333"/>
    <a:srgbClr val="4D4D4D"/>
    <a:srgbClr val="33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01" autoAdjust="0"/>
    <p:restoredTop sz="94700" autoAdjust="0"/>
  </p:normalViewPr>
  <p:slideViewPr>
    <p:cSldViewPr>
      <p:cViewPr>
        <p:scale>
          <a:sx n="100" d="100"/>
          <a:sy n="100" d="100"/>
        </p:scale>
        <p:origin x="-1260" y="-3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586"/>
    </p:cViewPr>
  </p:sorterViewPr>
  <p:notesViewPr>
    <p:cSldViewPr>
      <p:cViewPr varScale="1">
        <p:scale>
          <a:sx n="52" d="100"/>
          <a:sy n="52" d="100"/>
        </p:scale>
        <p:origin x="-1723" y="-91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viewProps" Target="viewProps.xml"/><Relationship Id="rId8" Type="http://schemas.openxmlformats.org/officeDocument/2006/relationships/slideMaster" Target="slideMasters/slideMaster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32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4964840-6163-4158-AEE7-FD67451659B0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0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3851275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7108" name="Rectangle 1028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06463" y="4716463"/>
            <a:ext cx="4984750" cy="4465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12294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2295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1275" y="942975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01BCCB4A-05C1-4B27-86A1-3BE13998E1EF}" type="slidenum">
              <a:rPr lang="fr-FR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9A707BC-EF70-40C8-9CDD-735AAAFE3DC1}" type="slidenum">
              <a:rPr lang="fr-FR"/>
              <a:pPr/>
              <a:t>1</a:t>
            </a:fld>
            <a:endParaRPr lang="fr-FR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0F79FB-ADE4-49FE-9223-D87380BE5DEA}" type="slidenum">
              <a:rPr lang="fr-FR"/>
              <a:pPr/>
              <a:t>2</a:t>
            </a:fld>
            <a:endParaRPr lang="fr-FR"/>
          </a:p>
        </p:txBody>
      </p:sp>
      <p:sp>
        <p:nvSpPr>
          <p:cNvPr id="491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5700" cy="3724275"/>
          </a:xfrm>
          <a:ln/>
        </p:spPr>
      </p:sp>
      <p:sp>
        <p:nvSpPr>
          <p:cNvPr id="4915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750" y="1557338"/>
            <a:ext cx="3883025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5" y="1557338"/>
            <a:ext cx="3883025" cy="50403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992938" y="0"/>
            <a:ext cx="2151062" cy="659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9750" y="0"/>
            <a:ext cx="6300788" cy="659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47813" y="0"/>
            <a:ext cx="48244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1547813" y="0"/>
            <a:ext cx="48244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4210050"/>
            <a:ext cx="4038600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4210050"/>
            <a:ext cx="4038600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0"/>
            <a:ext cx="8229600" cy="6669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0"/>
            <a:ext cx="60483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210050"/>
            <a:ext cx="4038600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0"/>
            <a:ext cx="60483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210050"/>
            <a:ext cx="4038600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0"/>
            <a:ext cx="8229600" cy="6669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0"/>
            <a:ext cx="60483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0"/>
            <a:ext cx="8229600" cy="6669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997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4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59765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5976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0"/>
            <a:ext cx="4978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99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99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0"/>
            <a:ext cx="8229600" cy="65976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0"/>
            <a:ext cx="4978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99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422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175125"/>
            <a:ext cx="4038600" cy="2422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9613" y="0"/>
            <a:ext cx="4392612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0"/>
            <a:ext cx="2057400" cy="666908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0"/>
            <a:ext cx="6019800" cy="666908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19250" y="0"/>
            <a:ext cx="446405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0"/>
            <a:ext cx="8229600" cy="66690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92275" y="0"/>
            <a:ext cx="6048375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4574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4210050"/>
            <a:ext cx="4038600" cy="24590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3713" y="115888"/>
            <a:ext cx="4176712" cy="9366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50688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6" Type="http://schemas.openxmlformats.org/officeDocument/2006/relationships/image" Target="../media/image3.jpeg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theme" Target="../theme/theme3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theme" Target="../theme/theme4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image" Target="../media/image4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65.xml"/><Relationship Id="rId3" Type="http://schemas.openxmlformats.org/officeDocument/2006/relationships/slideLayout" Target="../slideLayouts/slideLayout55.xml"/><Relationship Id="rId7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4.xml"/><Relationship Id="rId2" Type="http://schemas.openxmlformats.org/officeDocument/2006/relationships/slideLayout" Target="../slideLayouts/slideLayout54.xml"/><Relationship Id="rId16" Type="http://schemas.openxmlformats.org/officeDocument/2006/relationships/image" Target="../media/image5.jpeg"/><Relationship Id="rId1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63.xml"/><Relationship Id="rId5" Type="http://schemas.openxmlformats.org/officeDocument/2006/relationships/slideLayout" Target="../slideLayouts/slideLayout57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62.xml"/><Relationship Id="rId4" Type="http://schemas.openxmlformats.org/officeDocument/2006/relationships/slideLayout" Target="../slideLayouts/slideLayout56.xml"/><Relationship Id="rId9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6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theme" Target="../theme/theme7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slideLayout" Target="../slideLayouts/slideLayout89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Relationship Id="rId14" Type="http://schemas.openxmlformats.org/officeDocument/2006/relationships/image" Target="../media/image7.jpeg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7.xml"/><Relationship Id="rId13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6.xml"/><Relationship Id="rId12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91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90.xml"/><Relationship Id="rId6" Type="http://schemas.openxmlformats.org/officeDocument/2006/relationships/slideLayout" Target="../slideLayouts/slideLayout95.xml"/><Relationship Id="rId11" Type="http://schemas.openxmlformats.org/officeDocument/2006/relationships/slideLayout" Target="../slideLayouts/slideLayout100.xml"/><Relationship Id="rId5" Type="http://schemas.openxmlformats.org/officeDocument/2006/relationships/slideLayout" Target="../slideLayouts/slideLayout94.xml"/><Relationship Id="rId15" Type="http://schemas.openxmlformats.org/officeDocument/2006/relationships/theme" Target="../theme/theme8.xml"/><Relationship Id="rId10" Type="http://schemas.openxmlformats.org/officeDocument/2006/relationships/slideLayout" Target="../slideLayouts/slideLayout99.xml"/><Relationship Id="rId4" Type="http://schemas.openxmlformats.org/officeDocument/2006/relationships/slideLayout" Target="../slideLayouts/slideLayout93.xml"/><Relationship Id="rId9" Type="http://schemas.openxmlformats.org/officeDocument/2006/relationships/slideLayout" Target="../slideLayouts/slideLayout98.xml"/><Relationship Id="rId14" Type="http://schemas.openxmlformats.org/officeDocument/2006/relationships/slideLayout" Target="../slideLayouts/slideLayout103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05.xml"/><Relationship Id="rId1" Type="http://schemas.openxmlformats.org/officeDocument/2006/relationships/slideLayout" Target="../slideLayouts/slideLayout104.xml"/><Relationship Id="rId4" Type="http://schemas.openxmlformats.org/officeDocument/2006/relationships/image" Target="../media/image9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0"/>
            <a:ext cx="7380287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 du masque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39750" y="1557338"/>
            <a:ext cx="7918450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2" r:id="rId1"/>
    <p:sldLayoutId id="2147483763" r:id="rId2"/>
    <p:sldLayoutId id="2147483764" r:id="rId3"/>
    <p:sldLayoutId id="2147483765" r:id="rId4"/>
    <p:sldLayoutId id="2147483766" r:id="rId5"/>
    <p:sldLayoutId id="2147483767" r:id="rId6"/>
    <p:sldLayoutId id="2147483768" r:id="rId7"/>
    <p:sldLayoutId id="2147483769" r:id="rId8"/>
    <p:sldLayoutId id="2147483770" r:id="rId9"/>
    <p:sldLayoutId id="2147483771" r:id="rId10"/>
    <p:sldLayoutId id="2147483772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20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 sz="2400">
          <a:solidFill>
            <a:schemeClr val="bg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2000">
          <a:solidFill>
            <a:schemeClr val="bg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47813" y="0"/>
            <a:ext cx="48244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B3D3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3B3D3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3B3D3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3B3D3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0"/>
            <a:ext cx="60483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B3D3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3B3D3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3B3D3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3B3D3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7" descr="FOND-07-06103-PPT optimeo-ov-10080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0"/>
            <a:ext cx="58324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512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2" r:id="rId1"/>
    <p:sldLayoutId id="2147483803" r:id="rId2"/>
    <p:sldLayoutId id="2147483804" r:id="rId3"/>
    <p:sldLayoutId id="2147483805" r:id="rId4"/>
    <p:sldLayoutId id="2147483806" r:id="rId5"/>
    <p:sldLayoutId id="2147483807" r:id="rId6"/>
    <p:sldLayoutId id="2147483808" r:id="rId7"/>
    <p:sldLayoutId id="2147483809" r:id="rId8"/>
    <p:sldLayoutId id="2147483810" r:id="rId9"/>
    <p:sldLayoutId id="2147483811" r:id="rId10"/>
    <p:sldLayoutId id="2147483812" r:id="rId11"/>
    <p:sldLayoutId id="214748381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B3D3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B3D3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B3D3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B3D3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7" descr="FOND-07-06103-PPT lancement-ov-100807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92275" y="0"/>
            <a:ext cx="49784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99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  <p:sldLayoutId id="2147483825" r:id="rId12"/>
    <p:sldLayoutId id="2147483826" r:id="rId13"/>
    <p:sldLayoutId id="2147483827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B3D3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B3D3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B3D3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B3D3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7" descr="FOND-07-06103-PPT solidaire-ov-100807"/>
          <p:cNvPicPr>
            <a:picLocks noChangeAspect="1" noChangeArrowheads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0"/>
            <a:ext cx="5400675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71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B3D3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B3D3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§"/>
        <a:defRPr>
          <a:solidFill>
            <a:srgbClr val="3B3D3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Wingdings" pitchFamily="2" charset="2"/>
        <a:buChar char="Ø"/>
        <a:defRPr sz="1600">
          <a:solidFill>
            <a:srgbClr val="3B3D3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1400">
          <a:solidFill>
            <a:srgbClr val="3B3D3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7" descr="FOND-07-06103-PPT ba-ov-100807"/>
          <p:cNvPicPr>
            <a:picLocks noChangeAspect="1" noChangeArrowheads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79613" y="0"/>
            <a:ext cx="4392612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  <p:sldLayoutId id="214748385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B3D3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3B3D3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3B3D3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3B3D3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7" descr="FOND-07-06103-PPT impulseo-ov-100807"/>
          <p:cNvPicPr>
            <a:picLocks noChangeAspect="1" noChangeArrowheads="1"/>
          </p:cNvPicPr>
          <p:nvPr userDrawn="1"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19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619250" y="0"/>
            <a:ext cx="446405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9220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1" r:id="rId1"/>
    <p:sldLayoutId id="2147483852" r:id="rId2"/>
    <p:sldLayoutId id="2147483853" r:id="rId3"/>
    <p:sldLayoutId id="2147483854" r:id="rId4"/>
    <p:sldLayoutId id="2147483855" r:id="rId5"/>
    <p:sldLayoutId id="2147483856" r:id="rId6"/>
    <p:sldLayoutId id="2147483857" r:id="rId7"/>
    <p:sldLayoutId id="2147483858" r:id="rId8"/>
    <p:sldLayoutId id="2147483859" r:id="rId9"/>
    <p:sldLayoutId id="2147483860" r:id="rId10"/>
    <p:sldLayoutId id="2147483861" r:id="rId11"/>
    <p:sldLayoutId id="2147483862" r:id="rId12"/>
    <p:sldLayoutId id="2147483863" r:id="rId13"/>
    <p:sldLayoutId id="2147483864" r:id="rId14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B3D3C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rgbClr val="3B3D3C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3B3D3C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600">
          <a:solidFill>
            <a:srgbClr val="3B3D3C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1400">
          <a:solidFill>
            <a:srgbClr val="3B3D3C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OND-08-07570-PPT initio-01120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43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1763713" y="115888"/>
            <a:ext cx="4176712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 style du titre</a:t>
            </a:r>
          </a:p>
        </p:txBody>
      </p:sp>
      <p:sp>
        <p:nvSpPr>
          <p:cNvPr id="10244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5068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400">
          <a:solidFill>
            <a:srgbClr val="333399"/>
          </a:solidFill>
          <a:latin typeface="Frutiger LT Std 55 Roman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333399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rgbClr val="333399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rgbClr val="333399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rgbClr val="333399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12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1.bin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8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9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9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onds.org/" TargetMode="External"/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6"/>
          <p:cNvGraphicFramePr>
            <a:graphicFrameLocks noChangeAspect="1"/>
          </p:cNvGraphicFramePr>
          <p:nvPr/>
        </p:nvGraphicFramePr>
        <p:xfrm>
          <a:off x="2771775" y="2924175"/>
          <a:ext cx="3714750" cy="1790700"/>
        </p:xfrm>
        <a:graphic>
          <a:graphicData uri="http://schemas.openxmlformats.org/presentationml/2006/ole">
            <p:oleObj spid="_x0000_s1026" name="Photo Editor Photo" r:id="rId5" imgW="3715269" imgH="1790476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3429000"/>
            <a:ext cx="7704138" cy="3095625"/>
          </a:xfrm>
        </p:spPr>
        <p:txBody>
          <a:bodyPr/>
          <a:lstStyle/>
          <a:p>
            <a:pPr marL="609600" indent="-609600" eaLnBrk="1" hangingPunct="1">
              <a:buFontTx/>
              <a:buNone/>
            </a:pPr>
            <a:r>
              <a:rPr lang="en-US" altLang="zh-CN" b="1" dirty="0" err="1" smtClean="0">
                <a:ea typeface="SimSun" pitchFamily="2" charset="-122"/>
              </a:rPr>
              <a:t>Kernactiviteiten</a:t>
            </a:r>
            <a:r>
              <a:rPr lang="en-US" altLang="zh-CN" sz="1800" b="1" dirty="0" smtClean="0">
                <a:solidFill>
                  <a:srgbClr val="333333"/>
                </a:solidFill>
                <a:ea typeface="SimSun" pitchFamily="2" charset="-122"/>
              </a:rPr>
              <a:t>:</a:t>
            </a:r>
          </a:p>
          <a:p>
            <a:pPr marL="609600" indent="-609600" eaLnBrk="1" hangingPunct="1">
              <a:buFontTx/>
              <a:buNone/>
            </a:pPr>
            <a:endParaRPr lang="en-US" altLang="zh-CN" sz="1000" b="1" dirty="0" smtClean="0">
              <a:solidFill>
                <a:srgbClr val="333333"/>
              </a:solidFill>
              <a:ea typeface="SimSun" pitchFamily="2" charset="-122"/>
            </a:endParaRPr>
          </a:p>
          <a:p>
            <a:pPr marL="609600" indent="-609600" eaLnBrk="1" hangingPunct="1">
              <a:buClr>
                <a:srgbClr val="333333"/>
              </a:buClr>
            </a:pPr>
            <a:r>
              <a:rPr lang="fr-BE" altLang="zh-CN" sz="2000" u="sng" dirty="0" err="1" smtClean="0">
                <a:ea typeface="SimSun" pitchFamily="2" charset="-122"/>
              </a:rPr>
              <a:t>Kredieten</a:t>
            </a:r>
            <a:endParaRPr lang="fr-BE" altLang="zh-CN" sz="2000" dirty="0" smtClean="0">
              <a:ea typeface="SimSun" pitchFamily="2" charset="-122"/>
            </a:endParaRPr>
          </a:p>
          <a:p>
            <a:pPr marL="609600" indent="-609600" eaLnBrk="1" hangingPunct="1">
              <a:buClr>
                <a:srgbClr val="333333"/>
              </a:buClr>
              <a:buFontTx/>
              <a:buNone/>
            </a:pPr>
            <a:endParaRPr lang="fr-BE" altLang="zh-CN" sz="700" dirty="0" smtClean="0">
              <a:ea typeface="SimSun" pitchFamily="2" charset="-122"/>
            </a:endParaRPr>
          </a:p>
          <a:p>
            <a:pPr marL="609600" indent="-609600" eaLnBrk="1" hangingPunct="1">
              <a:buClr>
                <a:srgbClr val="333333"/>
              </a:buClr>
            </a:pPr>
            <a:r>
              <a:rPr lang="fr-BE" altLang="zh-CN" sz="2000" u="sng" dirty="0" err="1" smtClean="0">
                <a:ea typeface="SimSun" pitchFamily="2" charset="-122"/>
              </a:rPr>
              <a:t>Dienstverleningsactiviteiten</a:t>
            </a:r>
            <a:endParaRPr lang="fr-BE" altLang="zh-CN" sz="2000" dirty="0" smtClean="0">
              <a:ea typeface="SimSun" pitchFamily="2" charset="-122"/>
            </a:endParaRPr>
          </a:p>
          <a:p>
            <a:pPr marL="609600" indent="-609600" eaLnBrk="1" hangingPunct="1">
              <a:buClr>
                <a:srgbClr val="333333"/>
              </a:buClr>
            </a:pPr>
            <a:endParaRPr lang="fr-BE" altLang="zh-CN" sz="700" dirty="0" smtClean="0">
              <a:ea typeface="SimSun" pitchFamily="2" charset="-122"/>
            </a:endParaRPr>
          </a:p>
          <a:p>
            <a:pPr marL="609600" indent="-609600" eaLnBrk="1" hangingPunct="1">
              <a:buClr>
                <a:srgbClr val="333333"/>
              </a:buClr>
            </a:pPr>
            <a:r>
              <a:rPr lang="fr-BE" altLang="zh-CN" sz="2000" u="sng" dirty="0" err="1" smtClean="0">
                <a:ea typeface="SimSun" pitchFamily="2" charset="-122"/>
              </a:rPr>
              <a:t>Operationeel</a:t>
            </a:r>
            <a:r>
              <a:rPr lang="fr-BE" altLang="zh-CN" sz="2000" u="sng" dirty="0" smtClean="0">
                <a:ea typeface="SimSun" pitchFamily="2" charset="-122"/>
              </a:rPr>
              <a:t> </a:t>
            </a:r>
            <a:r>
              <a:rPr lang="fr-BE" altLang="zh-CN" sz="2000" u="sng" dirty="0" err="1" smtClean="0">
                <a:ea typeface="SimSun" pitchFamily="2" charset="-122"/>
              </a:rPr>
              <a:t>beheerder</a:t>
            </a:r>
            <a:r>
              <a:rPr lang="fr-BE" altLang="zh-CN" sz="2000" u="sng" dirty="0" smtClean="0">
                <a:ea typeface="SimSun" pitchFamily="2" charset="-122"/>
              </a:rPr>
              <a:t> </a:t>
            </a:r>
            <a:r>
              <a:rPr lang="fr-BE" altLang="zh-CN" sz="2000" u="sng" dirty="0" err="1" smtClean="0">
                <a:ea typeface="SimSun" pitchFamily="2" charset="-122"/>
              </a:rPr>
              <a:t>voor</a:t>
            </a:r>
            <a:r>
              <a:rPr lang="fr-BE" altLang="zh-CN" sz="2000" u="sng" dirty="0" smtClean="0">
                <a:ea typeface="SimSun" pitchFamily="2" charset="-122"/>
              </a:rPr>
              <a:t> </a:t>
            </a:r>
            <a:r>
              <a:rPr lang="fr-BE" altLang="zh-CN" sz="2000" u="sng" dirty="0" err="1" smtClean="0">
                <a:ea typeface="SimSun" pitchFamily="2" charset="-122"/>
              </a:rPr>
              <a:t>het</a:t>
            </a:r>
            <a:r>
              <a:rPr lang="fr-BE" altLang="zh-CN" sz="2000" u="sng" dirty="0" smtClean="0">
                <a:ea typeface="SimSun" pitchFamily="2" charset="-122"/>
              </a:rPr>
              <a:t> </a:t>
            </a:r>
            <a:r>
              <a:rPr lang="fr-BE" altLang="zh-CN" sz="2000" u="sng" dirty="0" err="1" smtClean="0">
                <a:ea typeface="SimSun" pitchFamily="2" charset="-122"/>
              </a:rPr>
              <a:t>Kenniscentrum</a:t>
            </a:r>
            <a:r>
              <a:rPr lang="fr-BE" altLang="zh-CN" sz="2000" u="sng" dirty="0" smtClean="0">
                <a:ea typeface="SimSun" pitchFamily="2" charset="-122"/>
              </a:rPr>
              <a:t> </a:t>
            </a:r>
            <a:r>
              <a:rPr lang="fr-BE" altLang="zh-CN" sz="2000" u="sng" dirty="0" err="1" smtClean="0">
                <a:ea typeface="SimSun" pitchFamily="2" charset="-122"/>
              </a:rPr>
              <a:t>voor</a:t>
            </a:r>
            <a:r>
              <a:rPr lang="fr-BE" altLang="zh-CN" sz="2000" u="sng" dirty="0" smtClean="0">
                <a:ea typeface="SimSun" pitchFamily="2" charset="-122"/>
              </a:rPr>
              <a:t> </a:t>
            </a:r>
            <a:r>
              <a:rPr lang="fr-BE" altLang="zh-CN" sz="2000" u="sng" dirty="0" err="1" smtClean="0">
                <a:ea typeface="SimSun" pitchFamily="2" charset="-122"/>
              </a:rPr>
              <a:t>Financiering</a:t>
            </a:r>
            <a:r>
              <a:rPr lang="fr-BE" altLang="zh-CN" sz="2000" u="sng" dirty="0" smtClean="0">
                <a:ea typeface="SimSun" pitchFamily="2" charset="-122"/>
              </a:rPr>
              <a:t> van KMO (</a:t>
            </a:r>
            <a:r>
              <a:rPr lang="fr-BE" altLang="zh-CN" sz="2000" u="sng" dirty="0" err="1" smtClean="0">
                <a:ea typeface="SimSun" pitchFamily="2" charset="-122"/>
              </a:rPr>
              <a:t>KeFiK</a:t>
            </a:r>
            <a:r>
              <a:rPr lang="fr-BE" altLang="zh-CN" sz="2000" u="sng" dirty="0" smtClean="0">
                <a:ea typeface="SimSun" pitchFamily="2" charset="-122"/>
              </a:rPr>
              <a:t> VZW) </a:t>
            </a:r>
          </a:p>
          <a:p>
            <a:pPr marL="609600" indent="-609600" eaLnBrk="1" hangingPunct="1">
              <a:buClr>
                <a:srgbClr val="333333"/>
              </a:buClr>
              <a:buFontTx/>
              <a:buNone/>
            </a:pPr>
            <a:r>
              <a:rPr lang="fr-BE" altLang="zh-CN" sz="2000" dirty="0" smtClean="0">
                <a:ea typeface="SimSun" pitchFamily="2" charset="-122"/>
              </a:rPr>
              <a:t>			</a:t>
            </a:r>
            <a:endParaRPr lang="en-US" altLang="zh-CN" sz="2000" dirty="0" smtClean="0">
              <a:ea typeface="SimSun" pitchFamily="2" charset="-122"/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143000"/>
          </a:xfrm>
          <a:noFill/>
        </p:spPr>
        <p:txBody>
          <a:bodyPr/>
          <a:lstStyle/>
          <a:p>
            <a:pPr marL="685800" indent="-685800" eaLnBrk="1" hangingPunct="1"/>
            <a:r>
              <a:rPr lang="en-US" altLang="zh-CN" dirty="0" smtClean="0">
                <a:solidFill>
                  <a:schemeClr val="tx1"/>
                </a:solidFill>
                <a:ea typeface="SimSun" pitchFamily="2" charset="-122"/>
              </a:rPr>
              <a:t>Participatiefonds</a:t>
            </a:r>
          </a:p>
        </p:txBody>
      </p:sp>
      <p:sp>
        <p:nvSpPr>
          <p:cNvPr id="11268" name="Rectangle 4"/>
          <p:cNvSpPr>
            <a:spLocks noChangeArrowheads="1"/>
          </p:cNvSpPr>
          <p:nvPr/>
        </p:nvSpPr>
        <p:spPr bwMode="auto">
          <a:xfrm>
            <a:off x="323850" y="1412875"/>
            <a:ext cx="6397625" cy="1800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fr-BE" altLang="zh-CN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Openbare kredietinstelling</a:t>
            </a:r>
          </a:p>
          <a:p>
            <a:pPr marL="342900" indent="-342900">
              <a:spcBef>
                <a:spcPct val="20000"/>
              </a:spcBef>
              <a:buClr>
                <a:srgbClr val="333333"/>
              </a:buClr>
            </a:pPr>
            <a:endParaRPr lang="en-US" altLang="zh-CN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fr-BE" altLang="zh-CN" sz="20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sinds 1984</a:t>
            </a: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nl-BE" altLang="zh-CN" sz="20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autonoom (financiële parastatale)</a:t>
            </a:r>
            <a:endParaRPr lang="fr-BE" altLang="zh-CN" sz="280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endParaRPr lang="en-US" altLang="zh-CN" sz="1800">
              <a:solidFill>
                <a:srgbClr val="4D4D4D"/>
              </a:solidFill>
              <a:latin typeface="Frutiger LT Std 45 Light" charset="0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143000"/>
          </a:xfrm>
          <a:noFill/>
        </p:spPr>
        <p:txBody>
          <a:bodyPr/>
          <a:lstStyle/>
          <a:p>
            <a:pPr marL="685800" indent="-685800" eaLnBrk="1" hangingPunct="1"/>
            <a:r>
              <a:rPr lang="en-US" altLang="zh-CN" dirty="0" smtClean="0">
                <a:solidFill>
                  <a:schemeClr val="tx1"/>
                </a:solidFill>
                <a:ea typeface="SimSun" pitchFamily="2" charset="-122"/>
              </a:rPr>
              <a:t>Participatiefonds</a:t>
            </a:r>
          </a:p>
        </p:txBody>
      </p:sp>
      <p:sp>
        <p:nvSpPr>
          <p:cNvPr id="12291" name="Rectangle 5"/>
          <p:cNvSpPr>
            <a:spLocks noChangeArrowheads="1"/>
          </p:cNvSpPr>
          <p:nvPr/>
        </p:nvSpPr>
        <p:spPr bwMode="auto">
          <a:xfrm>
            <a:off x="0" y="3214688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fr-BE" altLang="zh-CN" sz="36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</a:t>
            </a:r>
            <a:endParaRPr lang="en-US" altLang="zh-CN" sz="360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96975"/>
            <a:ext cx="9144000" cy="1143000"/>
          </a:xfrm>
        </p:spPr>
        <p:txBody>
          <a:bodyPr/>
          <a:lstStyle/>
          <a:p>
            <a:pPr eaLnBrk="1" hangingPunct="1"/>
            <a:r>
              <a:rPr lang="fr-BE" sz="2800" smtClean="0">
                <a:solidFill>
                  <a:srgbClr val="3B3D3C"/>
                </a:solidFill>
                <a:latin typeface="Frutiger LT 45 Std Light"/>
              </a:rPr>
              <a:t>Impulseo I</a:t>
            </a:r>
          </a:p>
        </p:txBody>
      </p:sp>
      <p:sp>
        <p:nvSpPr>
          <p:cNvPr id="13315" name="AutoShape 3"/>
          <p:cNvSpPr>
            <a:spLocks noChangeArrowheads="1"/>
          </p:cNvSpPr>
          <p:nvPr/>
        </p:nvSpPr>
        <p:spPr bwMode="auto">
          <a:xfrm rot="7739460">
            <a:off x="3060700" y="2205038"/>
            <a:ext cx="863600" cy="4318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99CCFF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AutoShape 4"/>
          <p:cNvSpPr>
            <a:spLocks noChangeArrowheads="1"/>
          </p:cNvSpPr>
          <p:nvPr/>
        </p:nvSpPr>
        <p:spPr bwMode="auto">
          <a:xfrm rot="2535261">
            <a:off x="5148263" y="2205038"/>
            <a:ext cx="854075" cy="431800"/>
          </a:xfrm>
          <a:prstGeom prst="rightArrow">
            <a:avLst>
              <a:gd name="adj1" fmla="val 50000"/>
              <a:gd name="adj2" fmla="val 49449"/>
            </a:avLst>
          </a:prstGeom>
          <a:solidFill>
            <a:srgbClr val="99CCFF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Oval 5"/>
          <p:cNvSpPr>
            <a:spLocks noChangeArrowheads="1"/>
          </p:cNvSpPr>
          <p:nvPr/>
        </p:nvSpPr>
        <p:spPr bwMode="auto">
          <a:xfrm>
            <a:off x="1042988" y="2924175"/>
            <a:ext cx="2665412" cy="1008063"/>
          </a:xfrm>
          <a:prstGeom prst="ellipse">
            <a:avLst/>
          </a:prstGeom>
          <a:solidFill>
            <a:srgbClr val="99CC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BE" sz="2000" b="1">
                <a:solidFill>
                  <a:srgbClr val="3B3D3C"/>
                </a:solidFill>
                <a:latin typeface="Frutiger LT 45 Std Light"/>
              </a:rPr>
              <a:t>Impulseo-</a:t>
            </a:r>
          </a:p>
          <a:p>
            <a:pPr algn="ctr" eaLnBrk="0" hangingPunct="0"/>
            <a:r>
              <a:rPr lang="fr-BE" sz="2000" b="1">
                <a:solidFill>
                  <a:srgbClr val="3B3D3C"/>
                </a:solidFill>
                <a:latin typeface="Frutiger LT 45 Std Light"/>
              </a:rPr>
              <a:t>Financiering</a:t>
            </a:r>
          </a:p>
        </p:txBody>
      </p:sp>
      <p:sp>
        <p:nvSpPr>
          <p:cNvPr id="13318" name="Oval 6"/>
          <p:cNvSpPr>
            <a:spLocks noChangeArrowheads="1"/>
          </p:cNvSpPr>
          <p:nvPr/>
        </p:nvSpPr>
        <p:spPr bwMode="auto">
          <a:xfrm>
            <a:off x="5580063" y="2924175"/>
            <a:ext cx="2665412" cy="1081088"/>
          </a:xfrm>
          <a:prstGeom prst="ellipse">
            <a:avLst/>
          </a:prstGeom>
          <a:solidFill>
            <a:srgbClr val="99CC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BE" sz="2000" b="1">
                <a:solidFill>
                  <a:srgbClr val="3B3D3C"/>
                </a:solidFill>
                <a:latin typeface="Frutiger LT 45 Std Light"/>
              </a:rPr>
              <a:t>Impulseo-</a:t>
            </a:r>
          </a:p>
          <a:p>
            <a:pPr algn="ctr" eaLnBrk="0" hangingPunct="0"/>
            <a:r>
              <a:rPr lang="fr-BE" sz="2000" b="1">
                <a:solidFill>
                  <a:srgbClr val="3B3D3C"/>
                </a:solidFill>
                <a:latin typeface="Frutiger LT 45 Std Light"/>
              </a:rPr>
              <a:t>begeleiding</a:t>
            </a:r>
          </a:p>
        </p:txBody>
      </p:sp>
      <p:sp>
        <p:nvSpPr>
          <p:cNvPr id="13319" name="AutoShape 7"/>
          <p:cNvSpPr>
            <a:spLocks noChangeArrowheads="1"/>
          </p:cNvSpPr>
          <p:nvPr/>
        </p:nvSpPr>
        <p:spPr bwMode="auto">
          <a:xfrm>
            <a:off x="684213" y="4437063"/>
            <a:ext cx="431800" cy="287337"/>
          </a:xfrm>
          <a:prstGeom prst="curvedRightArrow">
            <a:avLst>
              <a:gd name="adj1" fmla="val 20000"/>
              <a:gd name="adj2" fmla="val 40000"/>
              <a:gd name="adj3" fmla="val 50092"/>
            </a:avLst>
          </a:prstGeom>
          <a:solidFill>
            <a:srgbClr val="99CCFF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1258888" y="4292600"/>
            <a:ext cx="24320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BE" sz="1800">
                <a:solidFill>
                  <a:srgbClr val="3B3D3C"/>
                </a:solidFill>
                <a:latin typeface="Frutiger LT 45 Std Light"/>
              </a:rPr>
              <a:t>Impulsfonds voor de   </a:t>
            </a:r>
          </a:p>
          <a:p>
            <a:pPr eaLnBrk="0" hangingPunct="0"/>
            <a:r>
              <a:rPr lang="fr-BE" sz="1800">
                <a:solidFill>
                  <a:srgbClr val="3B3D3C"/>
                </a:solidFill>
                <a:latin typeface="Frutiger LT 45 Std Light"/>
              </a:rPr>
              <a:t>huisartsgeneeskunde</a:t>
            </a:r>
          </a:p>
        </p:txBody>
      </p:sp>
      <p:sp>
        <p:nvSpPr>
          <p:cNvPr id="13321" name="AutoShape 9"/>
          <p:cNvSpPr>
            <a:spLocks noChangeArrowheads="1"/>
          </p:cNvSpPr>
          <p:nvPr/>
        </p:nvSpPr>
        <p:spPr bwMode="auto">
          <a:xfrm>
            <a:off x="684213" y="5157788"/>
            <a:ext cx="431800" cy="287337"/>
          </a:xfrm>
          <a:prstGeom prst="curvedRightArrow">
            <a:avLst>
              <a:gd name="adj1" fmla="val 20000"/>
              <a:gd name="adj2" fmla="val 40000"/>
              <a:gd name="adj3" fmla="val 50092"/>
            </a:avLst>
          </a:prstGeom>
          <a:solidFill>
            <a:srgbClr val="99CCFF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Text Box 10"/>
          <p:cNvSpPr txBox="1">
            <a:spLocks noChangeArrowheads="1"/>
          </p:cNvSpPr>
          <p:nvPr/>
        </p:nvSpPr>
        <p:spPr bwMode="auto">
          <a:xfrm>
            <a:off x="1258888" y="5157788"/>
            <a:ext cx="18732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BE" sz="1800">
                <a:solidFill>
                  <a:srgbClr val="3B3D3C"/>
                </a:solidFill>
                <a:latin typeface="Frutiger LT 45 Std Light"/>
              </a:rPr>
              <a:t>Participatiefonds</a:t>
            </a:r>
          </a:p>
        </p:txBody>
      </p:sp>
      <p:sp>
        <p:nvSpPr>
          <p:cNvPr id="13323" name="AutoShape 11"/>
          <p:cNvSpPr>
            <a:spLocks noChangeArrowheads="1"/>
          </p:cNvSpPr>
          <p:nvPr/>
        </p:nvSpPr>
        <p:spPr bwMode="auto">
          <a:xfrm>
            <a:off x="5580063" y="4437063"/>
            <a:ext cx="431800" cy="287337"/>
          </a:xfrm>
          <a:prstGeom prst="curvedRightArrow">
            <a:avLst>
              <a:gd name="adj1" fmla="val 20000"/>
              <a:gd name="adj2" fmla="val 40000"/>
              <a:gd name="adj3" fmla="val 50092"/>
            </a:avLst>
          </a:prstGeom>
          <a:solidFill>
            <a:srgbClr val="99CCFF"/>
          </a:solidFill>
          <a:ln w="9525">
            <a:solidFill>
              <a:srgbClr val="99CCFF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Text Box 12"/>
          <p:cNvSpPr txBox="1">
            <a:spLocks noChangeArrowheads="1"/>
          </p:cNvSpPr>
          <p:nvPr/>
        </p:nvSpPr>
        <p:spPr bwMode="auto">
          <a:xfrm>
            <a:off x="6084888" y="4437063"/>
            <a:ext cx="2152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BE" sz="1800">
                <a:solidFill>
                  <a:srgbClr val="3B3D3C"/>
                </a:solidFill>
                <a:latin typeface="Frutiger LT 45 Std Light"/>
              </a:rPr>
              <a:t>door een steunpunt</a:t>
            </a:r>
          </a:p>
        </p:txBody>
      </p:sp>
      <p:sp>
        <p:nvSpPr>
          <p:cNvPr id="13325" name="Rectangle 13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341438"/>
            <a:ext cx="9144000" cy="1143000"/>
          </a:xfrm>
        </p:spPr>
        <p:txBody>
          <a:bodyPr/>
          <a:lstStyle/>
          <a:p>
            <a:pPr eaLnBrk="1" hangingPunct="1"/>
            <a:r>
              <a:rPr lang="fr-BE" sz="2800" smtClean="0">
                <a:solidFill>
                  <a:srgbClr val="3B3D3C"/>
                </a:solidFill>
                <a:latin typeface="Frutiger LT 45 Std Light"/>
              </a:rPr>
              <a:t>Impulseo-financiering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2636838"/>
            <a:ext cx="7410450" cy="2952750"/>
          </a:xfrm>
        </p:spPr>
        <p:txBody>
          <a:bodyPr/>
          <a:lstStyle/>
          <a:p>
            <a:pPr eaLnBrk="1" hangingPunct="1">
              <a:buClr>
                <a:srgbClr val="333333"/>
              </a:buClr>
            </a:pPr>
            <a:r>
              <a:rPr lang="fr-BE" smtClean="0">
                <a:latin typeface="Frutiger LT 45 Std Light"/>
              </a:rPr>
              <a:t>Impulsfonds voor de huisartsgeneeskunde</a:t>
            </a:r>
          </a:p>
          <a:p>
            <a:pPr lvl="1" eaLnBrk="1" hangingPunct="1">
              <a:buClr>
                <a:srgbClr val="333333"/>
              </a:buClr>
            </a:pPr>
            <a:r>
              <a:rPr lang="fr-BE" smtClean="0">
                <a:latin typeface="Frutiger LT 45 Std Light"/>
              </a:rPr>
              <a:t>lening van maximum € 15.000</a:t>
            </a:r>
          </a:p>
          <a:p>
            <a:pPr lvl="1" eaLnBrk="1" hangingPunct="1">
              <a:buClr>
                <a:srgbClr val="333333"/>
              </a:buClr>
            </a:pPr>
            <a:r>
              <a:rPr lang="fr-BE" smtClean="0">
                <a:latin typeface="Frutiger LT 45 Std Light"/>
              </a:rPr>
              <a:t>premie van € 20.000</a:t>
            </a:r>
          </a:p>
          <a:p>
            <a:pPr lvl="1" eaLnBrk="1" hangingPunct="1">
              <a:buClr>
                <a:srgbClr val="333333"/>
              </a:buClr>
            </a:pPr>
            <a:endParaRPr lang="fr-BE" smtClean="0">
              <a:latin typeface="Frutiger LT 45 Std Light"/>
            </a:endParaRPr>
          </a:p>
          <a:p>
            <a:pPr eaLnBrk="1" hangingPunct="1">
              <a:buClr>
                <a:srgbClr val="333333"/>
              </a:buClr>
            </a:pPr>
            <a:r>
              <a:rPr lang="fr-BE" smtClean="0">
                <a:latin typeface="Frutiger LT 45 Std Light"/>
              </a:rPr>
              <a:t>Participatiefonds</a:t>
            </a:r>
          </a:p>
          <a:p>
            <a:pPr lvl="1" eaLnBrk="1" hangingPunct="1">
              <a:buClr>
                <a:srgbClr val="333333"/>
              </a:buClr>
            </a:pPr>
            <a:r>
              <a:rPr lang="fr-BE" smtClean="0">
                <a:latin typeface="Frutiger LT 45 Std Light"/>
              </a:rPr>
              <a:t>lening van maximum € 30.000</a:t>
            </a:r>
          </a:p>
        </p:txBody>
      </p:sp>
      <p:sp>
        <p:nvSpPr>
          <p:cNvPr id="14340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2420938"/>
            <a:ext cx="8064500" cy="3744912"/>
          </a:xfrm>
        </p:spPr>
        <p:txBody>
          <a:bodyPr/>
          <a:lstStyle/>
          <a:p>
            <a:pPr eaLnBrk="1" hangingPunct="1">
              <a:buClr>
                <a:srgbClr val="333333"/>
              </a:buClr>
            </a:pPr>
            <a:r>
              <a:rPr lang="en-US" altLang="zh-CN" smtClean="0">
                <a:latin typeface="Frutiger LT 45 Std Light"/>
                <a:ea typeface="SimSun" pitchFamily="2" charset="-122"/>
              </a:rPr>
              <a:t>Voor wie? </a:t>
            </a:r>
          </a:p>
          <a:p>
            <a:pPr eaLnBrk="1" hangingPunct="1">
              <a:buClr>
                <a:srgbClr val="333333"/>
              </a:buClr>
              <a:buFontTx/>
              <a:buNone/>
            </a:pPr>
            <a:endParaRPr lang="en-US" altLang="zh-CN" sz="800" smtClean="0">
              <a:latin typeface="Frutiger LT 45 Std Light"/>
              <a:ea typeface="SimSun" pitchFamily="2" charset="-122"/>
            </a:endParaRPr>
          </a:p>
          <a:p>
            <a:pPr lvl="1" eaLnBrk="1" hangingPunct="1">
              <a:buClr>
                <a:srgbClr val="333333"/>
              </a:buClr>
            </a:pPr>
            <a:r>
              <a:rPr lang="en-US" altLang="zh-CN" sz="1800" smtClean="0">
                <a:latin typeface="Frutiger LT 45 Std Light"/>
                <a:ea typeface="SimSun" pitchFamily="2" charset="-122"/>
              </a:rPr>
              <a:t>huisartsen die zich voor de eerste maal vestigen</a:t>
            </a:r>
          </a:p>
          <a:p>
            <a:pPr lvl="2" eaLnBrk="1" hangingPunct="1">
              <a:buClr>
                <a:srgbClr val="333333"/>
              </a:buClr>
            </a:pPr>
            <a:r>
              <a:rPr lang="en-US" altLang="zh-CN" sz="1600" smtClean="0">
                <a:latin typeface="Frutiger LT 45 Std Light"/>
                <a:ea typeface="SimSun" pitchFamily="2" charset="-122"/>
              </a:rPr>
              <a:t>1e installatie = </a:t>
            </a:r>
          </a:p>
          <a:p>
            <a:pPr lvl="4" eaLnBrk="1" hangingPunct="1">
              <a:buClr>
                <a:srgbClr val="333333"/>
              </a:buClr>
            </a:pPr>
            <a:r>
              <a:rPr lang="en-US" altLang="zh-CN" sz="2000" smtClean="0">
                <a:latin typeface="Frutiger LT 45 Std Light"/>
                <a:ea typeface="SimSun" pitchFamily="2" charset="-122"/>
              </a:rPr>
              <a:t>binnen 4 jaar na erkenning als huisarts</a:t>
            </a:r>
          </a:p>
          <a:p>
            <a:pPr lvl="4" eaLnBrk="1" hangingPunct="1">
              <a:buClr>
                <a:srgbClr val="333333"/>
              </a:buClr>
            </a:pPr>
            <a:r>
              <a:rPr lang="en-US" altLang="zh-CN" sz="2000" smtClean="0">
                <a:latin typeface="Frutiger LT 45 Std Light"/>
                <a:ea typeface="SimSun" pitchFamily="2" charset="-122"/>
              </a:rPr>
              <a:t>binnen 4 jaar na terugkeer uit een ontwikkelingsland</a:t>
            </a:r>
          </a:p>
          <a:p>
            <a:pPr lvl="4" eaLnBrk="1" hangingPunct="1">
              <a:buClr>
                <a:srgbClr val="333333"/>
              </a:buClr>
              <a:buFontTx/>
              <a:buNone/>
            </a:pPr>
            <a:endParaRPr lang="en-US" altLang="zh-CN" sz="800" smtClean="0">
              <a:latin typeface="Frutiger LT 45 Std Light"/>
              <a:ea typeface="SimSun" pitchFamily="2" charset="-122"/>
            </a:endParaRPr>
          </a:p>
          <a:p>
            <a:pPr lvl="1" eaLnBrk="1" hangingPunct="1">
              <a:buClr>
                <a:srgbClr val="333333"/>
              </a:buClr>
            </a:pPr>
            <a:r>
              <a:rPr lang="en-US" altLang="zh-CN" sz="1800" smtClean="0">
                <a:latin typeface="Frutiger LT 45 Std Light"/>
                <a:ea typeface="SimSun" pitchFamily="2" charset="-122"/>
              </a:rPr>
              <a:t>installatie in een individuele of groepspraktijk na 1 juli 2006</a:t>
            </a:r>
          </a:p>
        </p:txBody>
      </p:sp>
      <p:sp>
        <p:nvSpPr>
          <p:cNvPr id="15363" name="Text Box 3"/>
          <p:cNvSpPr txBox="1">
            <a:spLocks noChangeArrowheads="1"/>
          </p:cNvSpPr>
          <p:nvPr/>
        </p:nvSpPr>
        <p:spPr bwMode="auto">
          <a:xfrm>
            <a:off x="0" y="1484313"/>
            <a:ext cx="9144000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ctr"/>
            <a:r>
              <a:rPr lang="en-US" sz="2800">
                <a:solidFill>
                  <a:srgbClr val="3B3D3C"/>
                </a:solidFill>
                <a:latin typeface="Frutiger LT 45 Std Light"/>
              </a:rPr>
              <a:t>Lening Impulsfonds	</a:t>
            </a: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ChangeArrowheads="1"/>
          </p:cNvSpPr>
          <p:nvPr/>
        </p:nvSpPr>
        <p:spPr bwMode="auto">
          <a:xfrm>
            <a:off x="142875" y="1268413"/>
            <a:ext cx="9001125" cy="5119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lvl="1" indent="261938" eaLnBrk="0" hangingPunct="0"/>
            <a:endParaRPr lang="en-US" altLang="zh-CN" sz="28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79388" lvl="1" indent="261938" eaLnBrk="0" hangingPunct="0">
              <a:buFontTx/>
              <a:buChar char="•"/>
            </a:pPr>
            <a:r>
              <a:rPr lang="en-US" altLang="zh-CN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voor wat?</a:t>
            </a:r>
          </a:p>
          <a:p>
            <a:pPr marL="179388" lvl="1" indent="261938" eaLnBrk="0" hangingPunct="0"/>
            <a:endParaRPr lang="en-US" altLang="zh-CN" sz="8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071563" lvl="2" indent="-346075" eaLnBrk="0" hangingPunct="0">
              <a:buFontTx/>
              <a:buChar char="•"/>
            </a:pPr>
            <a:r>
              <a:rPr lang="en-US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alle investeringen (ook de behoefte aan bedrijfskapitaal)</a:t>
            </a:r>
          </a:p>
          <a:p>
            <a:pPr marL="1616075" lvl="3" indent="-244475" eaLnBrk="0" hangingPunct="0">
              <a:buFontTx/>
              <a:buChar char="•"/>
            </a:pPr>
            <a:r>
              <a:rPr lang="fr-BE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bijv.: verbouwing kabinet, aankoop wagen, overname pati</a:t>
            </a:r>
            <a:r>
              <a:rPr lang="fr-BE" altLang="zh-CN" sz="2000">
                <a:solidFill>
                  <a:srgbClr val="3B3D3C"/>
                </a:solidFill>
                <a:latin typeface="Trebuchet MS" pitchFamily="34" charset="0"/>
                <a:ea typeface="SimSun" pitchFamily="2" charset="-122"/>
              </a:rPr>
              <a:t>ë</a:t>
            </a:r>
            <a:r>
              <a:rPr lang="fr-BE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ntenbestand</a:t>
            </a:r>
            <a:endParaRPr lang="en-US" altLang="zh-CN" sz="20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071563" lvl="2" indent="-346075" eaLnBrk="0" hangingPunct="0">
              <a:buFontTx/>
              <a:buChar char="•"/>
            </a:pPr>
            <a:r>
              <a:rPr lang="en-US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onroerende investering:</a:t>
            </a:r>
          </a:p>
          <a:p>
            <a:pPr marL="1616075" lvl="3" indent="-244475" eaLnBrk="0" hangingPunct="0">
              <a:buFontTx/>
              <a:buChar char="•"/>
            </a:pPr>
            <a:r>
              <a:rPr lang="fr-BE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geen priv</a:t>
            </a:r>
            <a:r>
              <a:rPr lang="fr-BE" altLang="zh-CN" sz="2000">
                <a:solidFill>
                  <a:srgbClr val="3B3D3C"/>
                </a:solidFill>
                <a:latin typeface="Trebuchet MS" pitchFamily="34" charset="0"/>
                <a:ea typeface="SimSun" pitchFamily="2" charset="-122"/>
              </a:rPr>
              <a:t>é</a:t>
            </a:r>
            <a:endParaRPr lang="fr-BE" altLang="zh-CN" sz="20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616075" lvl="3" indent="-244475" eaLnBrk="0" hangingPunct="0">
              <a:buFontTx/>
              <a:buChar char="•"/>
            </a:pPr>
            <a:r>
              <a:rPr lang="fr-BE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geen verhuur/verkoop</a:t>
            </a:r>
          </a:p>
          <a:p>
            <a:pPr marL="1616075" lvl="3" indent="-244475" eaLnBrk="0" hangingPunct="0"/>
            <a:endParaRPr lang="fr-BE" altLang="zh-CN" sz="14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79388" lvl="1" indent="261938" eaLnBrk="0" hangingPunct="0">
              <a:buFontTx/>
              <a:buChar char="•"/>
            </a:pPr>
            <a:r>
              <a:rPr lang="fr-BE" altLang="zh-CN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kenmerken</a:t>
            </a:r>
          </a:p>
          <a:p>
            <a:pPr marL="179388" lvl="1" indent="261938" eaLnBrk="0" hangingPunct="0"/>
            <a:endParaRPr lang="en-US" altLang="zh-CN" sz="8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071563" lvl="2" indent="-346075" eaLnBrk="0" hangingPunct="0">
              <a:buFontTx/>
              <a:buChar char="•"/>
            </a:pPr>
            <a:r>
              <a:rPr lang="fr-BE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max. </a:t>
            </a:r>
            <a:r>
              <a:rPr lang="fr-BE" altLang="zh-CN" sz="2000">
                <a:solidFill>
                  <a:srgbClr val="3B3D3C"/>
                </a:solidFill>
                <a:latin typeface="Trebuchet MS" pitchFamily="34" charset="0"/>
                <a:ea typeface="SimSun" pitchFamily="2" charset="-122"/>
              </a:rPr>
              <a:t>€</a:t>
            </a:r>
            <a:r>
              <a:rPr lang="fr-BE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15.000</a:t>
            </a:r>
          </a:p>
          <a:p>
            <a:pPr marL="1071563" lvl="2" indent="-346075" eaLnBrk="0" hangingPunct="0">
              <a:buFontTx/>
              <a:buChar char="•"/>
            </a:pPr>
            <a:r>
              <a:rPr lang="en-US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interesten: 0%</a:t>
            </a:r>
          </a:p>
          <a:p>
            <a:pPr marL="1071563" lvl="2" indent="-346075" eaLnBrk="0" hangingPunct="0">
              <a:buFontTx/>
              <a:buChar char="•"/>
            </a:pPr>
            <a:r>
              <a:rPr lang="en-US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geen waarborgen</a:t>
            </a:r>
          </a:p>
          <a:p>
            <a:pPr marL="1071563" lvl="2" indent="-346075" eaLnBrk="0" hangingPunct="0">
              <a:buFontTx/>
              <a:buChar char="•"/>
            </a:pPr>
            <a:r>
              <a:rPr lang="en-US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duur 5 jaar</a:t>
            </a:r>
          </a:p>
          <a:p>
            <a:pPr marL="1071563" lvl="2" indent="-346075" eaLnBrk="0" hangingPunct="0">
              <a:buFontTx/>
              <a:buChar char="•"/>
            </a:pPr>
            <a:r>
              <a:rPr lang="en-US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1 jaar vrijstelling kapitaalsaflossing</a:t>
            </a:r>
            <a:r>
              <a:rPr lang="en-US" altLang="zh-CN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</a:p>
        </p:txBody>
      </p:sp>
      <p:sp>
        <p:nvSpPr>
          <p:cNvPr id="16387" name="Rectangle 4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96975"/>
            <a:ext cx="9144000" cy="1143000"/>
          </a:xfrm>
        </p:spPr>
        <p:txBody>
          <a:bodyPr/>
          <a:lstStyle/>
          <a:p>
            <a:pPr eaLnBrk="1" hangingPunct="1"/>
            <a:r>
              <a:rPr lang="fr-BE" sz="2800" smtClean="0">
                <a:solidFill>
                  <a:srgbClr val="3B3D3C"/>
                </a:solidFill>
                <a:latin typeface="Frutiger LT 45 Std Light"/>
              </a:rPr>
              <a:t>Premie Impulsfonds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2492375"/>
            <a:ext cx="7626350" cy="410527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3333"/>
              </a:buClr>
            </a:pPr>
            <a:r>
              <a:rPr lang="en-US" altLang="zh-CN" smtClean="0">
                <a:latin typeface="Frutiger LT 45 Std Light"/>
                <a:ea typeface="SimSun" pitchFamily="2" charset="-122"/>
              </a:rPr>
              <a:t>Voor wie?</a:t>
            </a:r>
            <a:endParaRPr lang="en-US" altLang="zh-CN" sz="1800" b="1" smtClean="0">
              <a:latin typeface="Frutiger LT 45 Std Light"/>
              <a:ea typeface="SimSun" pitchFamily="2" charset="-122"/>
            </a:endParaRPr>
          </a:p>
          <a:p>
            <a:pPr lvl="1" eaLnBrk="1" hangingPunct="1">
              <a:lnSpc>
                <a:spcPct val="90000"/>
              </a:lnSpc>
              <a:buClr>
                <a:srgbClr val="333333"/>
              </a:buClr>
            </a:pPr>
            <a:r>
              <a:rPr lang="en-US" altLang="zh-CN" smtClean="0">
                <a:latin typeface="Frutiger LT 45 Std Light"/>
                <a:ea typeface="SimSun" pitchFamily="2" charset="-122"/>
              </a:rPr>
              <a:t>installatie in een zone met een tekort aan huisartsen = prioritaires zones</a:t>
            </a:r>
          </a:p>
          <a:p>
            <a:pPr lvl="2" eaLnBrk="1" hangingPunct="1">
              <a:lnSpc>
                <a:spcPct val="90000"/>
              </a:lnSpc>
              <a:buClr>
                <a:srgbClr val="333333"/>
              </a:buClr>
            </a:pPr>
            <a:r>
              <a:rPr lang="en-US" altLang="zh-CN" sz="1600" smtClean="0">
                <a:latin typeface="Frutiger LT 45 Std Light"/>
                <a:ea typeface="SimSun" pitchFamily="2" charset="-122"/>
              </a:rPr>
              <a:t>ofwel minder dan 90 huisartsen/100.000 inwoners</a:t>
            </a:r>
          </a:p>
          <a:p>
            <a:pPr lvl="2" eaLnBrk="1" hangingPunct="1">
              <a:lnSpc>
                <a:spcPct val="90000"/>
              </a:lnSpc>
              <a:buClr>
                <a:srgbClr val="333333"/>
              </a:buClr>
            </a:pPr>
            <a:r>
              <a:rPr lang="en-US" altLang="zh-CN" sz="1600" smtClean="0">
                <a:latin typeface="Frutiger LT 45 Std Light"/>
                <a:ea typeface="SimSun" pitchFamily="2" charset="-122"/>
              </a:rPr>
              <a:t>ofwel minder dan 125 inwoners/km</a:t>
            </a:r>
            <a:r>
              <a:rPr lang="en-US" altLang="zh-CN" sz="1600" smtClean="0">
                <a:latin typeface="Trebuchet MS" pitchFamily="34" charset="0"/>
                <a:ea typeface="SimSun" pitchFamily="2" charset="-122"/>
              </a:rPr>
              <a:t>²</a:t>
            </a:r>
            <a:r>
              <a:rPr lang="en-US" altLang="zh-CN" sz="1600" smtClean="0">
                <a:latin typeface="Frutiger LT 45 Std Light"/>
                <a:ea typeface="SimSun" pitchFamily="2" charset="-122"/>
              </a:rPr>
              <a:t> en minder dan 120 huisartsen/100.000 inwoners</a:t>
            </a:r>
          </a:p>
          <a:p>
            <a:pPr lvl="2" eaLnBrk="1" hangingPunct="1">
              <a:lnSpc>
                <a:spcPct val="90000"/>
              </a:lnSpc>
              <a:buClr>
                <a:srgbClr val="333333"/>
              </a:buClr>
              <a:buFontTx/>
              <a:buNone/>
            </a:pPr>
            <a:endParaRPr lang="en-US" altLang="zh-CN" sz="1600" smtClean="0">
              <a:latin typeface="Frutiger LT 45 Std Light"/>
              <a:ea typeface="SimSun" pitchFamily="2" charset="-122"/>
            </a:endParaRPr>
          </a:p>
          <a:p>
            <a:pPr lvl="1" eaLnBrk="1" hangingPunct="1">
              <a:lnSpc>
                <a:spcPct val="75000"/>
              </a:lnSpc>
              <a:buClr>
                <a:srgbClr val="333333"/>
              </a:buClr>
            </a:pPr>
            <a:r>
              <a:rPr lang="fr-BE" altLang="zh-CN" smtClean="0">
                <a:latin typeface="Frutiger LT 45 Std Light"/>
                <a:ea typeface="SimSun" pitchFamily="2" charset="-122"/>
              </a:rPr>
              <a:t>Installatie in een positieve actiezone onbeperkt in het kader van de politiek van de grote steden </a:t>
            </a:r>
            <a:endParaRPr lang="en-US" altLang="zh-CN" smtClean="0">
              <a:latin typeface="Frutiger LT 45 Std Light"/>
              <a:ea typeface="SimSun" pitchFamily="2" charset="-122"/>
            </a:endParaRPr>
          </a:p>
          <a:p>
            <a:pPr lvl="2" eaLnBrk="1" hangingPunct="1">
              <a:lnSpc>
                <a:spcPct val="90000"/>
              </a:lnSpc>
              <a:buClr>
                <a:srgbClr val="333333"/>
              </a:buClr>
              <a:buFontTx/>
              <a:buNone/>
            </a:pPr>
            <a:endParaRPr lang="en-US" altLang="zh-CN" sz="1600" smtClean="0">
              <a:latin typeface="Frutiger LT 45 Std Light"/>
              <a:ea typeface="SimSun" pitchFamily="2" charset="-122"/>
            </a:endParaRPr>
          </a:p>
          <a:p>
            <a:pPr lvl="1" eaLnBrk="1" hangingPunct="1">
              <a:lnSpc>
                <a:spcPct val="90000"/>
              </a:lnSpc>
              <a:buClr>
                <a:srgbClr val="333333"/>
              </a:buClr>
            </a:pPr>
            <a:r>
              <a:rPr lang="en-US" altLang="zh-CN" smtClean="0">
                <a:latin typeface="Frutiger LT 45 Std Light"/>
                <a:ea typeface="SimSun" pitchFamily="2" charset="-122"/>
              </a:rPr>
              <a:t>installatie in een individuele of groepspraktijk na 1 juli 2006</a:t>
            </a:r>
            <a:endParaRPr lang="fr-BE" altLang="zh-CN" sz="1600" smtClean="0">
              <a:ea typeface="SimSun" pitchFamily="2" charset="-122"/>
            </a:endParaRPr>
          </a:p>
          <a:p>
            <a:pPr lvl="2" eaLnBrk="1" hangingPunct="1">
              <a:lnSpc>
                <a:spcPct val="90000"/>
              </a:lnSpc>
            </a:pPr>
            <a:endParaRPr lang="fr-BE" sz="1400" smtClean="0">
              <a:ea typeface="SimSun" pitchFamily="2" charset="-122"/>
            </a:endParaRPr>
          </a:p>
        </p:txBody>
      </p:sp>
      <p:sp>
        <p:nvSpPr>
          <p:cNvPr id="17412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7770813" cy="2981325"/>
          </a:xfrm>
          <a:noFill/>
        </p:spPr>
        <p:txBody>
          <a:bodyPr/>
          <a:lstStyle/>
          <a:p>
            <a:pPr marL="179388" lvl="1" indent="261938" eaLnBrk="1" hangingPunct="1"/>
            <a:endParaRPr lang="en-US" altLang="zh-CN" sz="1800" dirty="0" smtClean="0">
              <a:ea typeface="SimSun" pitchFamily="2" charset="-122"/>
            </a:endParaRPr>
          </a:p>
          <a:p>
            <a:pPr marL="179388" lvl="1" indent="261938" eaLnBrk="1" hangingPunct="1">
              <a:buClr>
                <a:srgbClr val="333333"/>
              </a:buClr>
            </a:pPr>
            <a:r>
              <a:rPr lang="fr-BE" altLang="zh-CN" sz="1800" dirty="0" err="1" smtClean="0">
                <a:latin typeface="Frutiger LT 45 Std Light"/>
                <a:ea typeface="SimSun" pitchFamily="2" charset="-122"/>
              </a:rPr>
              <a:t>kenmerken</a:t>
            </a:r>
            <a:endParaRPr lang="fr-BE" altLang="zh-CN" sz="1800" dirty="0" smtClean="0">
              <a:latin typeface="Frutiger LT 45 Std Light"/>
              <a:ea typeface="SimSun" pitchFamily="2" charset="-122"/>
            </a:endParaRPr>
          </a:p>
          <a:p>
            <a:pPr marL="179388" lvl="1" indent="261938" eaLnBrk="1" hangingPunct="1">
              <a:buClr>
                <a:srgbClr val="333333"/>
              </a:buClr>
              <a:buFontTx/>
              <a:buNone/>
            </a:pPr>
            <a:endParaRPr lang="en-US" altLang="zh-CN" dirty="0" smtClean="0">
              <a:latin typeface="Frutiger LT 45 Std Light"/>
              <a:ea typeface="SimSun" pitchFamily="2" charset="-122"/>
            </a:endParaRPr>
          </a:p>
          <a:p>
            <a:pPr marL="1071563" lvl="2" indent="-346075" eaLnBrk="1" hangingPunct="1">
              <a:buClr>
                <a:srgbClr val="333333"/>
              </a:buClr>
            </a:pPr>
            <a:r>
              <a:rPr lang="fr-BE" altLang="zh-CN" sz="1600" dirty="0" smtClean="0">
                <a:ea typeface="SimSun" pitchFamily="2" charset="-122"/>
              </a:rPr>
              <a:t>€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20.000</a:t>
            </a:r>
          </a:p>
          <a:p>
            <a:pPr marL="1071563" lvl="2" indent="-346075" eaLnBrk="1" hangingPunct="1">
              <a:buClr>
                <a:srgbClr val="333333"/>
              </a:buClr>
            </a:pP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verworven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na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5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jaar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als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de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praktijk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zich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nog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in de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prioritaire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zone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bevindt</a:t>
            </a:r>
            <a:endParaRPr lang="en-US" altLang="zh-CN" sz="1600" dirty="0" smtClean="0">
              <a:latin typeface="Frutiger LT 45 Std Light"/>
              <a:ea typeface="SimSun" pitchFamily="2" charset="-122"/>
            </a:endParaRPr>
          </a:p>
          <a:p>
            <a:pPr marL="1071563" lvl="2" indent="-346075" eaLnBrk="1" hangingPunct="1">
              <a:buClr>
                <a:srgbClr val="333333"/>
              </a:buClr>
            </a:pP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cumuleerbaar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met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een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lening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van het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Impulsfonds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of het Participatiefonds</a:t>
            </a:r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96975"/>
            <a:ext cx="9144000" cy="1143000"/>
          </a:xfrm>
        </p:spPr>
        <p:txBody>
          <a:bodyPr/>
          <a:lstStyle/>
          <a:p>
            <a:pPr eaLnBrk="1" hangingPunct="1"/>
            <a:r>
              <a:rPr lang="fr-BE" sz="2800" smtClean="0">
                <a:solidFill>
                  <a:srgbClr val="333333"/>
                </a:solidFill>
                <a:latin typeface="Frutiger LT 45 Std Light"/>
              </a:rPr>
              <a:t>Lening Participatiefonds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750" y="2420938"/>
            <a:ext cx="8135938" cy="2952750"/>
          </a:xfrm>
        </p:spPr>
        <p:txBody>
          <a:bodyPr/>
          <a:lstStyle/>
          <a:p>
            <a:pPr eaLnBrk="1" hangingPunct="1">
              <a:buClr>
                <a:srgbClr val="333333"/>
              </a:buClr>
            </a:pPr>
            <a:r>
              <a:rPr lang="fr-BE" smtClean="0">
                <a:latin typeface="Frutiger LT 45 Std Light"/>
              </a:rPr>
              <a:t>zelfde voorwaarden als de lening van het Impulsfonds</a:t>
            </a:r>
          </a:p>
          <a:p>
            <a:pPr eaLnBrk="1" hangingPunct="1">
              <a:buClr>
                <a:srgbClr val="333333"/>
              </a:buClr>
              <a:buFontTx/>
              <a:buNone/>
            </a:pPr>
            <a:endParaRPr lang="fr-BE" sz="1400" smtClean="0">
              <a:latin typeface="Frutiger LT 45 Std Light"/>
            </a:endParaRPr>
          </a:p>
          <a:p>
            <a:pPr eaLnBrk="1" hangingPunct="1">
              <a:buClr>
                <a:srgbClr val="333333"/>
              </a:buClr>
            </a:pPr>
            <a:r>
              <a:rPr lang="en-US" altLang="zh-CN" smtClean="0">
                <a:latin typeface="Frutiger LT 45 Std Light"/>
                <a:ea typeface="SimSun" pitchFamily="2" charset="-122"/>
              </a:rPr>
              <a:t>kenmerken</a:t>
            </a:r>
          </a:p>
          <a:p>
            <a:pPr eaLnBrk="1" hangingPunct="1">
              <a:buClr>
                <a:srgbClr val="333333"/>
              </a:buClr>
              <a:buFontTx/>
              <a:buNone/>
            </a:pPr>
            <a:endParaRPr lang="en-US" altLang="zh-CN" sz="600" b="1" smtClean="0">
              <a:latin typeface="Frutiger LT 45 Std Light"/>
              <a:ea typeface="SimSun" pitchFamily="2" charset="-122"/>
            </a:endParaRPr>
          </a:p>
          <a:p>
            <a:pPr lvl="2" eaLnBrk="1" hangingPunct="1">
              <a:buClr>
                <a:srgbClr val="333333"/>
              </a:buClr>
            </a:pPr>
            <a:r>
              <a:rPr lang="fr-BE" altLang="zh-CN" sz="1600" smtClean="0">
                <a:latin typeface="Frutiger LT 45 Std Light"/>
                <a:ea typeface="SimSun" pitchFamily="2" charset="-122"/>
              </a:rPr>
              <a:t>max. </a:t>
            </a:r>
            <a:r>
              <a:rPr lang="fr-BE" altLang="zh-CN" sz="1600" smtClean="0">
                <a:latin typeface="Trebuchet MS" pitchFamily="34" charset="0"/>
                <a:ea typeface="SimSun" pitchFamily="2" charset="-122"/>
              </a:rPr>
              <a:t>€</a:t>
            </a:r>
            <a:r>
              <a:rPr lang="fr-BE" altLang="zh-CN" sz="1600" smtClean="0">
                <a:latin typeface="Frutiger LT 45 Std Light"/>
                <a:ea typeface="SimSun" pitchFamily="2" charset="-122"/>
              </a:rPr>
              <a:t> 30.000</a:t>
            </a:r>
          </a:p>
          <a:p>
            <a:pPr lvl="2" eaLnBrk="1" hangingPunct="1">
              <a:buClr>
                <a:srgbClr val="333333"/>
              </a:buClr>
            </a:pPr>
            <a:r>
              <a:rPr lang="en-US" altLang="zh-CN" sz="1600" smtClean="0">
                <a:latin typeface="Frutiger LT 45 Std Light"/>
                <a:ea typeface="SimSun" pitchFamily="2" charset="-122"/>
              </a:rPr>
              <a:t>intresten: 3% eerste twee jaar, daarna 4%</a:t>
            </a:r>
          </a:p>
          <a:p>
            <a:pPr lvl="2" eaLnBrk="1" hangingPunct="1">
              <a:buClr>
                <a:srgbClr val="333333"/>
              </a:buClr>
            </a:pPr>
            <a:r>
              <a:rPr lang="en-US" altLang="zh-CN" sz="1600" smtClean="0">
                <a:latin typeface="Frutiger LT 45 Std Light"/>
                <a:ea typeface="SimSun" pitchFamily="2" charset="-122"/>
              </a:rPr>
              <a:t>geen waarborgen</a:t>
            </a:r>
          </a:p>
          <a:p>
            <a:pPr lvl="2" eaLnBrk="1" hangingPunct="1">
              <a:buClr>
                <a:srgbClr val="333333"/>
              </a:buClr>
            </a:pPr>
            <a:r>
              <a:rPr lang="en-US" altLang="zh-CN" sz="1600" smtClean="0">
                <a:latin typeface="Frutiger LT 45 Std Light"/>
                <a:ea typeface="SimSun" pitchFamily="2" charset="-122"/>
              </a:rPr>
              <a:t>duur 5 jaar</a:t>
            </a:r>
          </a:p>
          <a:p>
            <a:pPr lvl="2" eaLnBrk="1" hangingPunct="1">
              <a:buClr>
                <a:srgbClr val="333333"/>
              </a:buClr>
            </a:pPr>
            <a:r>
              <a:rPr lang="en-US" altLang="zh-CN" sz="1600" smtClean="0">
                <a:latin typeface="Frutiger LT 45 Std Light"/>
                <a:ea typeface="SimSun" pitchFamily="2" charset="-122"/>
              </a:rPr>
              <a:t>1 jaar vrijstelling kapitaalsaflossing</a:t>
            </a:r>
            <a:endParaRPr lang="fr-BE" sz="1600" smtClean="0">
              <a:latin typeface="Frutiger LT 45 Std Light"/>
            </a:endParaRPr>
          </a:p>
        </p:txBody>
      </p:sp>
      <p:sp>
        <p:nvSpPr>
          <p:cNvPr id="19460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557338"/>
            <a:ext cx="9144000" cy="1143000"/>
          </a:xfrm>
        </p:spPr>
        <p:txBody>
          <a:bodyPr/>
          <a:lstStyle/>
          <a:p>
            <a:pPr eaLnBrk="1" hangingPunct="1"/>
            <a:r>
              <a:rPr lang="fr-BE" sz="2800" smtClean="0">
                <a:solidFill>
                  <a:srgbClr val="3B3D3C"/>
                </a:solidFill>
                <a:latin typeface="Frutiger LT 45 Std Light"/>
              </a:rPr>
              <a:t>Impulseo-begeleiding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684213" y="2852738"/>
            <a:ext cx="7265987" cy="2168525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r>
              <a:rPr lang="fr-BE" smtClean="0">
                <a:solidFill>
                  <a:srgbClr val="333333"/>
                </a:solidFill>
                <a:latin typeface="Frutiger LT 45 Std Light"/>
              </a:rPr>
              <a:t>Gratis en facultatieve begeleiding door een steunpunt dat samenwerkt met het Participatiefonds</a:t>
            </a:r>
          </a:p>
        </p:txBody>
      </p:sp>
      <p:sp>
        <p:nvSpPr>
          <p:cNvPr id="20484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196975"/>
            <a:ext cx="9144000" cy="1143000"/>
          </a:xfrm>
        </p:spPr>
        <p:txBody>
          <a:bodyPr/>
          <a:lstStyle/>
          <a:p>
            <a:pPr eaLnBrk="1" hangingPunct="1"/>
            <a:r>
              <a:rPr lang="fr-BE" sz="2800" smtClean="0">
                <a:solidFill>
                  <a:srgbClr val="333333"/>
                </a:solidFill>
                <a:latin typeface="Frutiger LT 45 Std Light"/>
              </a:rPr>
              <a:t>Voorbeeld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2230438"/>
            <a:ext cx="7542213" cy="4438650"/>
          </a:xfrm>
        </p:spPr>
        <p:txBody>
          <a:bodyPr/>
          <a:lstStyle/>
          <a:p>
            <a:pPr eaLnBrk="1" hangingPunct="1">
              <a:buClr>
                <a:srgbClr val="333333"/>
              </a:buClr>
            </a:pPr>
            <a:r>
              <a:rPr lang="fr-BE" sz="2000" smtClean="0">
                <a:latin typeface="Frutiger LT 45 Std Light"/>
              </a:rPr>
              <a:t>Installatie buiten een prioritaire zone</a:t>
            </a:r>
          </a:p>
          <a:p>
            <a:pPr lvl="1" eaLnBrk="1" hangingPunct="1">
              <a:buClr>
                <a:srgbClr val="333333"/>
              </a:buClr>
            </a:pPr>
            <a:r>
              <a:rPr lang="fr-BE" sz="1800" smtClean="0">
                <a:latin typeface="Frutiger LT 45 Std Light"/>
              </a:rPr>
              <a:t>Investering van € 45.000</a:t>
            </a:r>
          </a:p>
        </p:txBody>
      </p:sp>
      <p:graphicFrame>
        <p:nvGraphicFramePr>
          <p:cNvPr id="472069" name="Group 5"/>
          <p:cNvGraphicFramePr>
            <a:graphicFrameLocks noGrp="1"/>
          </p:cNvGraphicFramePr>
          <p:nvPr/>
        </p:nvGraphicFramePr>
        <p:xfrm>
          <a:off x="1331913" y="3860800"/>
          <a:ext cx="6096000" cy="1655763"/>
        </p:xfrm>
        <a:graphic>
          <a:graphicData uri="http://schemas.openxmlformats.org/drawingml/2006/table">
            <a:tbl>
              <a:tblPr/>
              <a:tblGrid>
                <a:gridCol w="3889375"/>
                <a:gridCol w="2206625"/>
              </a:tblGrid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Lening Impulsfonds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€ 15.000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Lening Participatiefonds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€ 30.000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Totaal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€ 45.000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1523" name="Rectangle 20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989138"/>
            <a:ext cx="7921625" cy="4276725"/>
          </a:xfrm>
        </p:spPr>
        <p:txBody>
          <a:bodyPr/>
          <a:lstStyle/>
          <a:p>
            <a:pPr eaLnBrk="1" hangingPunct="1">
              <a:buClr>
                <a:srgbClr val="333333"/>
              </a:buClr>
            </a:pPr>
            <a:r>
              <a:rPr lang="fr-BE" smtClean="0">
                <a:latin typeface="Frutiger LT 45 Std Light"/>
              </a:rPr>
              <a:t>Installatie in een prioritaire zone</a:t>
            </a:r>
          </a:p>
          <a:p>
            <a:pPr lvl="1" eaLnBrk="1" hangingPunct="1">
              <a:buClr>
                <a:srgbClr val="333333"/>
              </a:buClr>
            </a:pPr>
            <a:r>
              <a:rPr lang="fr-BE" smtClean="0">
                <a:latin typeface="Frutiger LT 45 Std Light"/>
              </a:rPr>
              <a:t>Investering van € 45.000</a:t>
            </a:r>
          </a:p>
        </p:txBody>
      </p:sp>
      <p:graphicFrame>
        <p:nvGraphicFramePr>
          <p:cNvPr id="473091" name="Group 3"/>
          <p:cNvGraphicFramePr>
            <a:graphicFrameLocks noGrp="1"/>
          </p:cNvGraphicFramePr>
          <p:nvPr/>
        </p:nvGraphicFramePr>
        <p:xfrm>
          <a:off x="1331913" y="3357563"/>
          <a:ext cx="6096000" cy="2208213"/>
        </p:xfrm>
        <a:graphic>
          <a:graphicData uri="http://schemas.openxmlformats.org/drawingml/2006/table">
            <a:tbl>
              <a:tblPr/>
              <a:tblGrid>
                <a:gridCol w="3889375"/>
                <a:gridCol w="2206625"/>
              </a:tblGrid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Premie Impulsfonds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€ 20.000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Lening Impulsfonds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€ 15.000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08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Lening Participatiefonds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€ 10.000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5245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Totaal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4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Frutiger LT 45 Std Light"/>
                        </a:rPr>
                        <a:t>€ 45.000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48" name="Rectangle 21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700213"/>
            <a:ext cx="9144000" cy="1143000"/>
          </a:xfrm>
        </p:spPr>
        <p:txBody>
          <a:bodyPr/>
          <a:lstStyle/>
          <a:p>
            <a:pPr eaLnBrk="1" hangingPunct="1"/>
            <a:r>
              <a:rPr lang="fr-BE" sz="2800" smtClean="0">
                <a:solidFill>
                  <a:srgbClr val="3B3D3C"/>
                </a:solidFill>
                <a:latin typeface="Frutiger LT 45 Std Light"/>
              </a:rPr>
              <a:t>Impulseo II</a:t>
            </a:r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755650" y="3213100"/>
            <a:ext cx="7559675" cy="1439863"/>
          </a:xfrm>
          <a:prstGeom prst="ellipse">
            <a:avLst/>
          </a:prstGeom>
          <a:solidFill>
            <a:srgbClr val="99CC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fr-BE" b="1">
                <a:solidFill>
                  <a:srgbClr val="3B3D3C"/>
                </a:solidFill>
                <a:latin typeface="Frutiger LT 45 Std Light"/>
              </a:rPr>
              <a:t>Financiële ondersteuning voor </a:t>
            </a:r>
          </a:p>
          <a:p>
            <a:pPr algn="ctr" eaLnBrk="0" hangingPunct="0"/>
            <a:r>
              <a:rPr lang="fr-BE" b="1">
                <a:solidFill>
                  <a:srgbClr val="3B3D3C"/>
                </a:solidFill>
                <a:latin typeface="Frutiger LT 45 Std Light"/>
              </a:rPr>
              <a:t>een onthaal- en administratief bediende </a:t>
            </a:r>
          </a:p>
          <a:p>
            <a:pPr algn="ctr" eaLnBrk="0" hangingPunct="0"/>
            <a:r>
              <a:rPr lang="fr-BE" b="1">
                <a:solidFill>
                  <a:srgbClr val="3B3D3C"/>
                </a:solidFill>
                <a:latin typeface="Frutiger LT 45 Std Light"/>
              </a:rPr>
              <a:t>voor huisartsengroeperingen</a:t>
            </a:r>
            <a:r>
              <a:rPr lang="fr-BE"/>
              <a:t> </a:t>
            </a:r>
          </a:p>
        </p:txBody>
      </p:sp>
      <p:sp>
        <p:nvSpPr>
          <p:cNvPr id="23556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2"/>
          <p:cNvSpPr txBox="1">
            <a:spLocks noChangeArrowheads="1"/>
          </p:cNvSpPr>
          <p:nvPr/>
        </p:nvSpPr>
        <p:spPr bwMode="auto">
          <a:xfrm>
            <a:off x="827088" y="2781300"/>
            <a:ext cx="712787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nl-BE" altLang="zh-CN" sz="1800" b="1">
                <a:latin typeface="Frutiger LT 45 Light" pitchFamily="34" charset="0"/>
                <a:ea typeface="SimSun" pitchFamily="2" charset="-122"/>
              </a:rPr>
              <a:t>Tegemoetkoming voor de helft van de reële globale loonkost, met een maximum van € 8.250*/jaar als</a:t>
            </a:r>
          </a:p>
          <a:p>
            <a:pPr algn="just"/>
            <a:endParaRPr lang="nl-BE" altLang="zh-CN" sz="1800">
              <a:latin typeface="Frutiger LT 45 Light" pitchFamily="34" charset="0"/>
              <a:ea typeface="SimSun" pitchFamily="2" charset="-122"/>
            </a:endParaRPr>
          </a:p>
          <a:p>
            <a:pPr algn="just">
              <a:buFontTx/>
              <a:buChar char="•"/>
            </a:pPr>
            <a:r>
              <a:rPr lang="nl-BE" altLang="zh-CN" sz="1800">
                <a:latin typeface="Frutiger LT 45 Light" pitchFamily="34" charset="0"/>
                <a:ea typeface="SimSun" pitchFamily="2" charset="-122"/>
              </a:rPr>
              <a:t> het over een samenwerkingsakkoord gaat met minstens 2 erkende huisartsen;</a:t>
            </a:r>
          </a:p>
          <a:p>
            <a:pPr>
              <a:buFont typeface="Symbol" pitchFamily="18" charset="2"/>
              <a:buChar char="·"/>
            </a:pPr>
            <a:r>
              <a:rPr lang="nl-BE" altLang="zh-CN" sz="1800">
                <a:latin typeface="Frutiger LT 45 Light" pitchFamily="34" charset="0"/>
                <a:ea typeface="SimSun" pitchFamily="2" charset="-122"/>
              </a:rPr>
              <a:t> de groepering minstens 500 Globaal Medische Dossiers (GMD) beheert;</a:t>
            </a:r>
          </a:p>
          <a:p>
            <a:pPr>
              <a:buFont typeface="Symbol" pitchFamily="18" charset="2"/>
              <a:buChar char="·"/>
            </a:pPr>
            <a:r>
              <a:rPr lang="nl-BE" altLang="zh-CN" sz="1800">
                <a:latin typeface="Frutiger LT 45 Light" pitchFamily="34" charset="0"/>
                <a:ea typeface="SimSun" pitchFamily="2" charset="-122"/>
              </a:rPr>
              <a:t> de groepering minstens de helft van één voltijds equivalent te werk stelt met een arbeidsovereenkomst</a:t>
            </a:r>
          </a:p>
          <a:p>
            <a:pPr>
              <a:buFont typeface="Symbol" pitchFamily="18" charset="2"/>
              <a:buChar char="·"/>
            </a:pPr>
            <a:r>
              <a:rPr lang="nl-BE" altLang="zh-CN" sz="1800">
                <a:latin typeface="Frutiger LT 45 Light" pitchFamily="34" charset="0"/>
                <a:ea typeface="SimSun" pitchFamily="2" charset="-122"/>
              </a:rPr>
              <a:t> de artsen van de groepering gebruik maken van een gelabeld elektronisch medisch dossier.</a:t>
            </a:r>
            <a:endParaRPr lang="fr-BE" sz="1800">
              <a:latin typeface="Frutiger LT 45 Light" pitchFamily="34" charset="0"/>
            </a:endParaRPr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341438"/>
            <a:ext cx="6588125" cy="1143000"/>
          </a:xfrm>
          <a:noFill/>
        </p:spPr>
        <p:txBody>
          <a:bodyPr/>
          <a:lstStyle/>
          <a:p>
            <a:pPr eaLnBrk="1" hangingPunct="1"/>
            <a:r>
              <a:rPr lang="fr-BE" smtClean="0">
                <a:solidFill>
                  <a:srgbClr val="3B3D3C"/>
                </a:solidFill>
              </a:rPr>
              <a:t>Een groepering vanaf 2 huisartsen:</a:t>
            </a:r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  <p:sp>
        <p:nvSpPr>
          <p:cNvPr id="24581" name="Text Box 2"/>
          <p:cNvSpPr txBox="1">
            <a:spLocks noChangeArrowheads="1"/>
          </p:cNvSpPr>
          <p:nvPr/>
        </p:nvSpPr>
        <p:spPr bwMode="auto">
          <a:xfrm>
            <a:off x="857250" y="6143625"/>
            <a:ext cx="712787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nl-BE" altLang="zh-CN" sz="1600" b="1">
                <a:latin typeface="Frutiger LT 45 Light" pitchFamily="34" charset="0"/>
                <a:ea typeface="SimSun" pitchFamily="2" charset="-122"/>
              </a:rPr>
              <a:t>*</a:t>
            </a:r>
            <a:r>
              <a:rPr lang="nl-BE" altLang="zh-CN" sz="1600">
                <a:latin typeface="Frutiger LT 45 Light" pitchFamily="34" charset="0"/>
                <a:ea typeface="SimSun" pitchFamily="2" charset="-122"/>
              </a:rPr>
              <a:t> Jaarlijkse indexatie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3"/>
          <p:cNvSpPr>
            <a:spLocks noGrp="1" noChangeArrowheads="1"/>
          </p:cNvSpPr>
          <p:nvPr>
            <p:ph type="title"/>
          </p:nvPr>
        </p:nvSpPr>
        <p:spPr>
          <a:xfrm>
            <a:off x="0" y="1341438"/>
            <a:ext cx="6588125" cy="1143000"/>
          </a:xfrm>
          <a:noFill/>
        </p:spPr>
        <p:txBody>
          <a:bodyPr/>
          <a:lstStyle/>
          <a:p>
            <a:pPr eaLnBrk="1" hangingPunct="1"/>
            <a:r>
              <a:rPr lang="fr-BE" smtClean="0">
                <a:solidFill>
                  <a:srgbClr val="3B3D3C"/>
                </a:solidFill>
              </a:rPr>
              <a:t>Een groepering vanaf 3 huisartsen:</a:t>
            </a:r>
          </a:p>
        </p:txBody>
      </p:sp>
      <p:sp>
        <p:nvSpPr>
          <p:cNvPr id="25603" name="Text Box 4"/>
          <p:cNvSpPr txBox="1">
            <a:spLocks noChangeArrowheads="1"/>
          </p:cNvSpPr>
          <p:nvPr/>
        </p:nvSpPr>
        <p:spPr bwMode="auto">
          <a:xfrm>
            <a:off x="827088" y="2781300"/>
            <a:ext cx="7127875" cy="338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nl-BE" altLang="zh-CN" sz="1800" b="1">
                <a:latin typeface="Frutiger LT 45 Light" pitchFamily="34" charset="0"/>
                <a:ea typeface="SimSun" pitchFamily="2" charset="-122"/>
              </a:rPr>
              <a:t>Tegemoetkoming voor de helft van de reële globale loonkost, met een maximum van € 16.500*/jaar als</a:t>
            </a:r>
          </a:p>
          <a:p>
            <a:pPr algn="just"/>
            <a:endParaRPr lang="nl-BE" altLang="zh-CN" sz="1800">
              <a:latin typeface="Frutiger LT 45 Light" pitchFamily="34" charset="0"/>
              <a:ea typeface="SimSun" pitchFamily="2" charset="-122"/>
            </a:endParaRPr>
          </a:p>
          <a:p>
            <a:pPr algn="just">
              <a:buFontTx/>
              <a:buChar char="•"/>
            </a:pPr>
            <a:r>
              <a:rPr lang="nl-BE" altLang="zh-CN" sz="1800">
                <a:latin typeface="Frutiger LT 45 Light" pitchFamily="34" charset="0"/>
                <a:ea typeface="SimSun" pitchFamily="2" charset="-122"/>
              </a:rPr>
              <a:t> het over een samenwerkingsakkoord gaat met minstens 3 erkende huisartsen;</a:t>
            </a:r>
          </a:p>
          <a:p>
            <a:pPr>
              <a:buFont typeface="Symbol" pitchFamily="18" charset="2"/>
              <a:buChar char="·"/>
            </a:pPr>
            <a:r>
              <a:rPr lang="nl-BE" altLang="zh-CN" sz="1800">
                <a:latin typeface="Frutiger LT 45 Light" pitchFamily="34" charset="0"/>
                <a:ea typeface="SimSun" pitchFamily="2" charset="-122"/>
              </a:rPr>
              <a:t> de groepering minstens 1.000 Globaal Medische Dossiers (GMD) beheert;</a:t>
            </a:r>
          </a:p>
          <a:p>
            <a:pPr>
              <a:buFont typeface="Symbol" pitchFamily="18" charset="2"/>
              <a:buChar char="·"/>
            </a:pPr>
            <a:r>
              <a:rPr lang="nl-BE" altLang="zh-CN" sz="1800">
                <a:latin typeface="Frutiger LT 45 Light" pitchFamily="34" charset="0"/>
                <a:ea typeface="SimSun" pitchFamily="2" charset="-122"/>
              </a:rPr>
              <a:t> de groepering minstens één voltijds equivalent te werk stelt met een arbeidsovereenkomst</a:t>
            </a:r>
          </a:p>
          <a:p>
            <a:pPr>
              <a:buFont typeface="Symbol" pitchFamily="18" charset="2"/>
              <a:buChar char="·"/>
            </a:pPr>
            <a:r>
              <a:rPr lang="nl-BE" altLang="zh-CN" sz="1800">
                <a:latin typeface="Frutiger LT 45 Light" pitchFamily="34" charset="0"/>
                <a:ea typeface="SimSun" pitchFamily="2" charset="-122"/>
              </a:rPr>
              <a:t> de artsen van de groepering gebruik maken van een gelabeld elektronisch medisch dossier.</a:t>
            </a:r>
            <a:endParaRPr lang="fr-BE" sz="1800">
              <a:latin typeface="Frutiger LT 45 Light" pitchFamily="34" charset="0"/>
            </a:endParaRPr>
          </a:p>
        </p:txBody>
      </p:sp>
      <p:sp>
        <p:nvSpPr>
          <p:cNvPr id="25604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  <p:sp>
        <p:nvSpPr>
          <p:cNvPr id="25605" name="Text Box 2"/>
          <p:cNvSpPr txBox="1">
            <a:spLocks noChangeArrowheads="1"/>
          </p:cNvSpPr>
          <p:nvPr/>
        </p:nvSpPr>
        <p:spPr bwMode="auto">
          <a:xfrm>
            <a:off x="857250" y="6143625"/>
            <a:ext cx="712787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nl-BE" altLang="zh-CN" sz="1600" b="1">
                <a:latin typeface="Frutiger LT 45 Light" pitchFamily="34" charset="0"/>
                <a:ea typeface="SimSun" pitchFamily="2" charset="-122"/>
              </a:rPr>
              <a:t>*</a:t>
            </a:r>
            <a:r>
              <a:rPr lang="nl-BE" altLang="zh-CN" sz="1600">
                <a:latin typeface="Frutiger LT 45 Light" pitchFamily="34" charset="0"/>
                <a:ea typeface="SimSun" pitchFamily="2" charset="-122"/>
              </a:rPr>
              <a:t> Jaarlijkse indexatie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1700213"/>
            <a:ext cx="2519362" cy="574675"/>
          </a:xfrm>
          <a:noFill/>
        </p:spPr>
        <p:txBody>
          <a:bodyPr/>
          <a:lstStyle/>
          <a:p>
            <a:pPr algn="l" eaLnBrk="1" hangingPunct="1"/>
            <a:r>
              <a:rPr lang="fr-BE" smtClean="0">
                <a:solidFill>
                  <a:srgbClr val="3B3D3C"/>
                </a:solidFill>
              </a:rPr>
              <a:t>De groepering:</a:t>
            </a:r>
          </a:p>
        </p:txBody>
      </p:sp>
      <p:sp>
        <p:nvSpPr>
          <p:cNvPr id="26627" name="Rectangle 4"/>
          <p:cNvSpPr>
            <a:spLocks noChangeArrowheads="1"/>
          </p:cNvSpPr>
          <p:nvPr/>
        </p:nvSpPr>
        <p:spPr bwMode="auto">
          <a:xfrm>
            <a:off x="395288" y="2503488"/>
            <a:ext cx="7920037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buFontTx/>
              <a:buChar char="•"/>
            </a:pPr>
            <a:r>
              <a:rPr lang="nl-BE" altLang="zh-CN" sz="20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ofwel op dezelfde installatieplaats</a:t>
            </a:r>
          </a:p>
          <a:p>
            <a:endParaRPr lang="nl-BE" altLang="zh-CN" sz="100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  <a:p>
            <a:pPr>
              <a:buFontTx/>
              <a:buChar char="•"/>
            </a:pPr>
            <a:r>
              <a:rPr lang="nl-BE" altLang="zh-CN" sz="20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ofwel op verschillende installatieplaatsen die zich in dezelfde    </a:t>
            </a:r>
          </a:p>
          <a:p>
            <a:r>
              <a:rPr lang="nl-BE" altLang="zh-CN" sz="20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huisartsenzone of in twee aan elkaar grenzende zones bevinden. </a:t>
            </a:r>
          </a:p>
        </p:txBody>
      </p:sp>
      <p:sp>
        <p:nvSpPr>
          <p:cNvPr id="26628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title"/>
          </p:nvPr>
        </p:nvSpPr>
        <p:spPr>
          <a:xfrm>
            <a:off x="395288" y="1700213"/>
            <a:ext cx="4248150" cy="574675"/>
          </a:xfrm>
          <a:noFill/>
        </p:spPr>
        <p:txBody>
          <a:bodyPr/>
          <a:lstStyle/>
          <a:p>
            <a:pPr algn="l" eaLnBrk="1" hangingPunct="1"/>
            <a:r>
              <a:rPr lang="fr-BE" smtClean="0">
                <a:solidFill>
                  <a:srgbClr val="3B3D3C"/>
                </a:solidFill>
              </a:rPr>
              <a:t>Het samenwerkingsakkoord:</a:t>
            </a:r>
          </a:p>
        </p:txBody>
      </p:sp>
      <p:sp>
        <p:nvSpPr>
          <p:cNvPr id="27651" name="Rectangle 4"/>
          <p:cNvSpPr>
            <a:spLocks noChangeArrowheads="1"/>
          </p:cNvSpPr>
          <p:nvPr/>
        </p:nvSpPr>
        <p:spPr bwMode="auto">
          <a:xfrm>
            <a:off x="468313" y="2322513"/>
            <a:ext cx="7853362" cy="387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nl-BE" sz="1800">
                <a:solidFill>
                  <a:srgbClr val="3B3D3C"/>
                </a:solidFill>
                <a:latin typeface="Frutiger LT 45 Std Light"/>
              </a:rPr>
              <a:t>De samenwerking moet wel vastgelegd worden in een </a:t>
            </a:r>
            <a:r>
              <a:rPr lang="nl-BE" sz="1800" b="1">
                <a:solidFill>
                  <a:srgbClr val="3B3D3C"/>
                </a:solidFill>
                <a:latin typeface="Frutiger LT 45 Std Light"/>
              </a:rPr>
              <a:t>schriftelijk</a:t>
            </a:r>
            <a:r>
              <a:rPr lang="nl-BE" sz="180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nl-BE" sz="1800" b="1">
                <a:solidFill>
                  <a:srgbClr val="3B3D3C"/>
                </a:solidFill>
                <a:latin typeface="Frutiger LT 45 Std Light"/>
              </a:rPr>
              <a:t>samenwerkingsakkoord </a:t>
            </a:r>
            <a:r>
              <a:rPr lang="nl-BE" sz="1800">
                <a:solidFill>
                  <a:srgbClr val="3B3D3C"/>
                </a:solidFill>
                <a:latin typeface="Frutiger LT 45 Std Light"/>
              </a:rPr>
              <a:t>dat de volgende bepalingen bevat:</a:t>
            </a:r>
          </a:p>
          <a:p>
            <a:endParaRPr lang="fr-FR" sz="1800">
              <a:solidFill>
                <a:srgbClr val="3B3D3C"/>
              </a:solidFill>
              <a:latin typeface="Frutiger LT 45 Std Light"/>
            </a:endParaRPr>
          </a:p>
          <a:p>
            <a:pPr>
              <a:buFontTx/>
              <a:buChar char="•"/>
            </a:pPr>
            <a:r>
              <a:rPr lang="nl-BE" sz="1800">
                <a:solidFill>
                  <a:srgbClr val="3B3D3C"/>
                </a:solidFill>
                <a:latin typeface="Frutiger LT 45 Std Light"/>
              </a:rPr>
              <a:t> de manier waarop het bedrag van de tegemoetkoming wordt verdeeld;</a:t>
            </a:r>
          </a:p>
          <a:p>
            <a:endParaRPr lang="fr-FR" sz="800">
              <a:solidFill>
                <a:srgbClr val="3B3D3C"/>
              </a:solidFill>
              <a:latin typeface="Frutiger LT 45 Std Light"/>
            </a:endParaRPr>
          </a:p>
          <a:p>
            <a:pPr>
              <a:buFontTx/>
              <a:buChar char="•"/>
            </a:pPr>
            <a:r>
              <a:rPr lang="nl-BE" sz="1800">
                <a:solidFill>
                  <a:srgbClr val="3B3D3C"/>
                </a:solidFill>
                <a:latin typeface="Frutiger LT 45 Std Light"/>
              </a:rPr>
              <a:t> de modaliteiten voor intern overleg tussen alle deelnemende huisartsen; </a:t>
            </a:r>
          </a:p>
          <a:p>
            <a:endParaRPr lang="fr-FR" sz="800">
              <a:solidFill>
                <a:srgbClr val="3B3D3C"/>
              </a:solidFill>
              <a:latin typeface="Frutiger LT 45 Std Light"/>
            </a:endParaRPr>
          </a:p>
          <a:p>
            <a:pPr>
              <a:buFontTx/>
              <a:buChar char="•"/>
            </a:pPr>
            <a:r>
              <a:rPr lang="nl-BE" sz="1800">
                <a:solidFill>
                  <a:srgbClr val="3B3D3C"/>
                </a:solidFill>
                <a:latin typeface="Frutiger LT 45 Std Light"/>
              </a:rPr>
              <a:t> de modaliteiten voor het raadplegen van de Globaal Medische Dossiers, rekening houdend met de deontologie en de bescherming van de persoonlijke levenssfeer; </a:t>
            </a:r>
          </a:p>
          <a:p>
            <a:endParaRPr lang="fr-FR" sz="800">
              <a:solidFill>
                <a:srgbClr val="3B3D3C"/>
              </a:solidFill>
              <a:latin typeface="Frutiger LT 45 Std Light"/>
            </a:endParaRPr>
          </a:p>
          <a:p>
            <a:pPr>
              <a:buFontTx/>
              <a:buChar char="•"/>
            </a:pPr>
            <a:r>
              <a:rPr lang="nl-BE" sz="1800">
                <a:solidFill>
                  <a:srgbClr val="3B3D3C"/>
                </a:solidFill>
                <a:latin typeface="Frutiger LT 45 Std Light"/>
              </a:rPr>
              <a:t> de regels volgens welke beslissingen worden genomen; </a:t>
            </a:r>
          </a:p>
          <a:p>
            <a:endParaRPr lang="fr-FR" sz="800">
              <a:solidFill>
                <a:srgbClr val="3B3D3C"/>
              </a:solidFill>
              <a:latin typeface="Frutiger LT 45 Std Light"/>
            </a:endParaRPr>
          </a:p>
          <a:p>
            <a:pPr>
              <a:buFontTx/>
              <a:buChar char="•"/>
            </a:pPr>
            <a:r>
              <a:rPr lang="nl-BE" sz="1800">
                <a:solidFill>
                  <a:srgbClr val="3B3D3C"/>
                </a:solidFill>
                <a:latin typeface="Frutiger LT 45 Std Light"/>
              </a:rPr>
              <a:t> de procedure volgens welke het samenwerkingsakkoord kan worden beëindigd.</a:t>
            </a:r>
            <a:endParaRPr lang="fr-FR" sz="1800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endParaRPr lang="fr-FR" sz="1800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27652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700213"/>
            <a:ext cx="5616575" cy="574675"/>
          </a:xfrm>
          <a:noFill/>
        </p:spPr>
        <p:txBody>
          <a:bodyPr/>
          <a:lstStyle/>
          <a:p>
            <a:pPr algn="l" eaLnBrk="1" hangingPunct="1"/>
            <a:r>
              <a:rPr lang="fr-BE" smtClean="0">
                <a:solidFill>
                  <a:srgbClr val="3B3D3C"/>
                </a:solidFill>
              </a:rPr>
              <a:t>Het Globaal Medisch Dossier (GMD):</a:t>
            </a:r>
          </a:p>
        </p:txBody>
      </p:sp>
      <p:sp>
        <p:nvSpPr>
          <p:cNvPr id="28675" name="Rectangle 4"/>
          <p:cNvSpPr>
            <a:spLocks noChangeArrowheads="1"/>
          </p:cNvSpPr>
          <p:nvPr/>
        </p:nvSpPr>
        <p:spPr bwMode="auto">
          <a:xfrm>
            <a:off x="539750" y="2489200"/>
            <a:ext cx="7578725" cy="3113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>
              <a:tabLst>
                <a:tab pos="381000" algn="l"/>
              </a:tabLst>
            </a:pPr>
            <a:r>
              <a:rPr lang="nl-BE" sz="1800">
                <a:solidFill>
                  <a:srgbClr val="3B3D3C"/>
                </a:solidFill>
                <a:latin typeface="Frutiger LT 45 Std Light"/>
              </a:rPr>
              <a:t>De groepering die een beroep doet op Impulseo II moet een </a:t>
            </a:r>
            <a:r>
              <a:rPr lang="nl-BE" sz="1800" b="1">
                <a:solidFill>
                  <a:srgbClr val="3B3D3C"/>
                </a:solidFill>
                <a:latin typeface="Frutiger LT 45 Std Light"/>
              </a:rPr>
              <a:t>minimum aantal GMD’s</a:t>
            </a:r>
            <a:r>
              <a:rPr lang="nl-BE" sz="1800">
                <a:solidFill>
                  <a:srgbClr val="3B3D3C"/>
                </a:solidFill>
                <a:latin typeface="Frutiger LT 45 Std Light"/>
              </a:rPr>
              <a:t> beheren. Om dat minimum te bepalen moet u rekening houden met het aantal beheerde GMD’s in het kalenderjaar voorafgaand aan de aanvraag:</a:t>
            </a:r>
          </a:p>
          <a:p>
            <a:pPr>
              <a:tabLst>
                <a:tab pos="381000" algn="l"/>
              </a:tabLst>
            </a:pPr>
            <a:endParaRPr lang="fr-FR" sz="1800">
              <a:solidFill>
                <a:srgbClr val="3B3D3C"/>
              </a:solidFill>
              <a:latin typeface="Frutiger LT 45 Std Light"/>
            </a:endParaRPr>
          </a:p>
          <a:p>
            <a:pPr>
              <a:buFontTx/>
              <a:buChar char="•"/>
              <a:tabLst>
                <a:tab pos="381000" algn="l"/>
              </a:tabLst>
            </a:pPr>
            <a:r>
              <a:rPr lang="nl-BE" sz="1800">
                <a:solidFill>
                  <a:srgbClr val="3B3D3C"/>
                </a:solidFill>
                <a:latin typeface="Frutiger LT 45 Std Light"/>
              </a:rPr>
              <a:t> Groeperingen met ten minste 2 erkende huisartsen moeten </a:t>
            </a:r>
            <a:r>
              <a:rPr lang="nl-BE" sz="1800" b="1">
                <a:solidFill>
                  <a:srgbClr val="3B3D3C"/>
                </a:solidFill>
                <a:latin typeface="Frutiger LT 45 Std Light"/>
              </a:rPr>
              <a:t>minstens 500 GMD’s</a:t>
            </a:r>
            <a:r>
              <a:rPr lang="nl-BE" sz="1800">
                <a:solidFill>
                  <a:srgbClr val="3B3D3C"/>
                </a:solidFill>
                <a:latin typeface="Frutiger LT 45 Std Light"/>
              </a:rPr>
              <a:t> beheren indien zij tot € 8.250* willen terugvorderen.</a:t>
            </a:r>
          </a:p>
          <a:p>
            <a:pPr>
              <a:tabLst>
                <a:tab pos="381000" algn="l"/>
              </a:tabLst>
            </a:pPr>
            <a:endParaRPr lang="fr-FR" sz="1800">
              <a:solidFill>
                <a:srgbClr val="3B3D3C"/>
              </a:solidFill>
              <a:latin typeface="Frutiger LT 45 Std Light"/>
            </a:endParaRPr>
          </a:p>
          <a:p>
            <a:pPr>
              <a:buFontTx/>
              <a:buChar char="•"/>
              <a:tabLst>
                <a:tab pos="381000" algn="l"/>
              </a:tabLst>
            </a:pPr>
            <a:r>
              <a:rPr lang="nl-BE" sz="1800">
                <a:solidFill>
                  <a:srgbClr val="3B3D3C"/>
                </a:solidFill>
                <a:latin typeface="Frutiger LT 45 Std Light"/>
              </a:rPr>
              <a:t> Groeperingen met ten minste 3 erkende huisartsen moeten </a:t>
            </a:r>
            <a:r>
              <a:rPr lang="nl-BE" sz="1800" b="1">
                <a:solidFill>
                  <a:srgbClr val="3B3D3C"/>
                </a:solidFill>
                <a:latin typeface="Frutiger LT 45 Std Light"/>
              </a:rPr>
              <a:t>minstens 1.000 GMD’s</a:t>
            </a:r>
            <a:r>
              <a:rPr lang="nl-BE" sz="1800">
                <a:solidFill>
                  <a:srgbClr val="3B3D3C"/>
                </a:solidFill>
                <a:latin typeface="Frutiger LT 45 Std Light"/>
              </a:rPr>
              <a:t> beheren om aanspraak te maken op een tegemoetkoming van maximaal € 16.500*; </a:t>
            </a:r>
          </a:p>
        </p:txBody>
      </p:sp>
      <p:sp>
        <p:nvSpPr>
          <p:cNvPr id="28676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  <p:sp>
        <p:nvSpPr>
          <p:cNvPr id="28677" name="Text Box 2"/>
          <p:cNvSpPr txBox="1">
            <a:spLocks noChangeArrowheads="1"/>
          </p:cNvSpPr>
          <p:nvPr/>
        </p:nvSpPr>
        <p:spPr bwMode="auto">
          <a:xfrm>
            <a:off x="857250" y="6143625"/>
            <a:ext cx="7127875" cy="357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nl-BE" altLang="zh-CN" sz="1600" b="1">
                <a:latin typeface="Frutiger LT 45 Light" pitchFamily="34" charset="0"/>
                <a:ea typeface="SimSun" pitchFamily="2" charset="-122"/>
              </a:rPr>
              <a:t>*</a:t>
            </a:r>
            <a:r>
              <a:rPr lang="nl-BE" altLang="zh-CN" sz="1600">
                <a:latin typeface="Frutiger LT 45 Light" pitchFamily="34" charset="0"/>
                <a:ea typeface="SimSun" pitchFamily="2" charset="-122"/>
              </a:rPr>
              <a:t> Jaarlijkse indexatie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title"/>
          </p:nvPr>
        </p:nvSpPr>
        <p:spPr>
          <a:xfrm>
            <a:off x="468313" y="1700213"/>
            <a:ext cx="5616575" cy="574675"/>
          </a:xfrm>
          <a:noFill/>
        </p:spPr>
        <p:txBody>
          <a:bodyPr/>
          <a:lstStyle/>
          <a:p>
            <a:pPr algn="l" eaLnBrk="1" hangingPunct="1"/>
            <a:r>
              <a:rPr lang="fr-BE" smtClean="0">
                <a:solidFill>
                  <a:srgbClr val="3B3D3C"/>
                </a:solidFill>
              </a:rPr>
              <a:t>De arbeidsovereenkomst:</a:t>
            </a:r>
          </a:p>
        </p:txBody>
      </p:sp>
      <p:sp>
        <p:nvSpPr>
          <p:cNvPr id="29699" name="Rectangle 4"/>
          <p:cNvSpPr>
            <a:spLocks noChangeArrowheads="1"/>
          </p:cNvSpPr>
          <p:nvPr/>
        </p:nvSpPr>
        <p:spPr bwMode="auto">
          <a:xfrm>
            <a:off x="539750" y="2565400"/>
            <a:ext cx="7993063" cy="2792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r>
              <a:rPr lang="nl-BE" sz="1800">
                <a:solidFill>
                  <a:srgbClr val="3B3D3C"/>
                </a:solidFill>
                <a:latin typeface="Frutiger LT Std 45 Light" charset="0"/>
              </a:rPr>
              <a:t>Impulseo II heeft enkel betrekking op loonlasten die verschuldigd zijn in het kader van een </a:t>
            </a:r>
            <a:r>
              <a:rPr lang="nl-BE" sz="1800" b="1">
                <a:solidFill>
                  <a:srgbClr val="3B3D3C"/>
                </a:solidFill>
                <a:latin typeface="Frutiger LT Std 45 Light" charset="0"/>
              </a:rPr>
              <a:t>schriftelijke arbeidsovereenkomst</a:t>
            </a:r>
            <a:r>
              <a:rPr lang="nl-BE" sz="1800">
                <a:solidFill>
                  <a:srgbClr val="3B3D3C"/>
                </a:solidFill>
                <a:latin typeface="Frutiger LT Std 45 Light" charset="0"/>
              </a:rPr>
              <a:t>.</a:t>
            </a:r>
            <a:br>
              <a:rPr lang="nl-BE" sz="1800">
                <a:solidFill>
                  <a:srgbClr val="3B3D3C"/>
                </a:solidFill>
                <a:latin typeface="Frutiger LT Std 45 Light" charset="0"/>
              </a:rPr>
            </a:br>
            <a:r>
              <a:rPr lang="nl-BE" sz="1800">
                <a:solidFill>
                  <a:srgbClr val="3B3D3C"/>
                </a:solidFill>
                <a:latin typeface="Frutiger LT Std 45 Light" charset="0"/>
              </a:rPr>
              <a:t/>
            </a:r>
            <a:br>
              <a:rPr lang="nl-BE" sz="1800">
                <a:solidFill>
                  <a:srgbClr val="3B3D3C"/>
                </a:solidFill>
                <a:latin typeface="Frutiger LT Std 45 Light" charset="0"/>
              </a:rPr>
            </a:br>
            <a:r>
              <a:rPr lang="nl-BE" sz="1800">
                <a:solidFill>
                  <a:srgbClr val="3B3D3C"/>
                </a:solidFill>
                <a:latin typeface="Frutiger LT Std 45 Light" charset="0"/>
              </a:rPr>
              <a:t>De arbeidsovereenkomst moet een duidelijke </a:t>
            </a:r>
            <a:r>
              <a:rPr lang="nl-BE" sz="1800" b="1">
                <a:solidFill>
                  <a:srgbClr val="3B3D3C"/>
                </a:solidFill>
                <a:latin typeface="Frutiger LT Std 45 Light" charset="0"/>
              </a:rPr>
              <a:t>omschrijving </a:t>
            </a:r>
            <a:r>
              <a:rPr lang="nl-BE" sz="1800">
                <a:solidFill>
                  <a:srgbClr val="3B3D3C"/>
                </a:solidFill>
                <a:latin typeface="Frutiger LT Std 45 Light" charset="0"/>
              </a:rPr>
              <a:t>bevatten</a:t>
            </a:r>
            <a:r>
              <a:rPr lang="nl-BE" sz="1800" b="1">
                <a:solidFill>
                  <a:srgbClr val="3B3D3C"/>
                </a:solidFill>
                <a:latin typeface="Frutiger LT Std 45 Light" charset="0"/>
              </a:rPr>
              <a:t> van de taken over het onthaal en praktijkbeheer</a:t>
            </a:r>
            <a:r>
              <a:rPr lang="nl-BE" sz="1800">
                <a:solidFill>
                  <a:srgbClr val="3B3D3C"/>
                </a:solidFill>
                <a:latin typeface="Frutiger LT Std 45 Light" charset="0"/>
              </a:rPr>
              <a:t> van de werknemer. Let wel, telesecretariaat is hierbij uitgesloten.</a:t>
            </a:r>
          </a:p>
          <a:p>
            <a:endParaRPr lang="fr-FR" sz="1800">
              <a:solidFill>
                <a:srgbClr val="3B3D3C"/>
              </a:solidFill>
              <a:latin typeface="Frutiger LT Std 45 Light" charset="0"/>
            </a:endParaRPr>
          </a:p>
          <a:p>
            <a:r>
              <a:rPr lang="nl-BE" sz="1800">
                <a:solidFill>
                  <a:srgbClr val="3B3D3C"/>
                </a:solidFill>
                <a:latin typeface="Frutiger LT Std 45 Light" charset="0"/>
              </a:rPr>
              <a:t>De overeenkomst moet ook een loon garanderen dat in overeenstemming is met de barema’s vastgesteld door het bevoegde paritaire comité.</a:t>
            </a:r>
            <a:endParaRPr lang="fr-FR" sz="1800">
              <a:solidFill>
                <a:srgbClr val="3B3D3C"/>
              </a:solidFill>
              <a:latin typeface="Frutiger LT Std 45 Light" charset="0"/>
            </a:endParaRPr>
          </a:p>
          <a:p>
            <a:pPr eaLnBrk="0" hangingPunct="0"/>
            <a:endParaRPr lang="fr-FR" sz="1800">
              <a:solidFill>
                <a:srgbClr val="3B3D3C"/>
              </a:solidFill>
              <a:latin typeface="Frutiger LT Std 45 Light" charset="0"/>
            </a:endParaRPr>
          </a:p>
        </p:txBody>
      </p:sp>
      <p:sp>
        <p:nvSpPr>
          <p:cNvPr id="29700" name="Rectangle 5"/>
          <p:cNvSpPr>
            <a:spLocks noChangeArrowheads="1"/>
          </p:cNvSpPr>
          <p:nvPr/>
        </p:nvSpPr>
        <p:spPr bwMode="auto">
          <a:xfrm>
            <a:off x="1403350" y="260350"/>
            <a:ext cx="540067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Participatiefonds: 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dienstverleningsactiviteiten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/</a:t>
            </a:r>
            <a:r>
              <a:rPr lang="en-US" altLang="zh-CN" sz="18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Impulseo</a:t>
            </a: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II</a:t>
            </a:r>
            <a:endParaRPr lang="fr-BE" sz="1800" dirty="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5"/>
          <p:cNvSpPr>
            <a:spLocks noChangeArrowheads="1"/>
          </p:cNvSpPr>
          <p:nvPr/>
        </p:nvSpPr>
        <p:spPr bwMode="auto">
          <a:xfrm>
            <a:off x="0" y="3214688"/>
            <a:ext cx="9144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fr-BE" altLang="zh-CN" sz="36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kredieten</a:t>
            </a:r>
            <a:endParaRPr lang="en-US" altLang="zh-CN" sz="360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0481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2205038"/>
            <a:ext cx="7410450" cy="424815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altLang="zh-CN" smtClean="0">
                <a:latin typeface="Frutiger LT 45 Std Light"/>
                <a:ea typeface="SimSun" pitchFamily="2" charset="-122"/>
              </a:rPr>
              <a:t>voor wie</a:t>
            </a:r>
          </a:p>
          <a:p>
            <a:pPr lvl="1">
              <a:spcBef>
                <a:spcPct val="0"/>
              </a:spcBef>
            </a:pPr>
            <a:r>
              <a:rPr lang="en-US" altLang="zh-CN" smtClean="0">
                <a:ea typeface="SimSun" pitchFamily="2" charset="-122"/>
              </a:rPr>
              <a:t>zelfstandige ondernemers,</a:t>
            </a:r>
          </a:p>
          <a:p>
            <a:pPr lvl="1">
              <a:spcBef>
                <a:spcPct val="0"/>
              </a:spcBef>
            </a:pPr>
            <a:r>
              <a:rPr lang="en-US" altLang="zh-CN" smtClean="0">
                <a:ea typeface="SimSun" pitchFamily="2" charset="-122"/>
              </a:rPr>
              <a:t>vrije beroepen,</a:t>
            </a:r>
          </a:p>
          <a:p>
            <a:pPr lvl="1">
              <a:spcBef>
                <a:spcPct val="0"/>
              </a:spcBef>
            </a:pPr>
            <a:r>
              <a:rPr lang="en-US" altLang="zh-CN" smtClean="0">
                <a:ea typeface="SimSun" pitchFamily="2" charset="-122"/>
              </a:rPr>
              <a:t>KO’s*</a:t>
            </a:r>
          </a:p>
          <a:p>
            <a:pPr lvl="1">
              <a:spcBef>
                <a:spcPct val="0"/>
              </a:spcBef>
            </a:pPr>
            <a:r>
              <a:rPr lang="fr-BE" altLang="zh-CN" smtClean="0">
                <a:ea typeface="SimSun" pitchFamily="2" charset="-122"/>
              </a:rPr>
              <a:t>starters – bestaande</a:t>
            </a:r>
          </a:p>
          <a:p>
            <a:pPr lvl="1">
              <a:spcBef>
                <a:spcPct val="0"/>
              </a:spcBef>
              <a:buFontTx/>
              <a:buNone/>
            </a:pPr>
            <a:endParaRPr lang="fr-BE" altLang="zh-CN" sz="800" smtClean="0">
              <a:ea typeface="SimSun" pitchFamily="2" charset="-122"/>
            </a:endParaRPr>
          </a:p>
          <a:p>
            <a:pPr>
              <a:spcBef>
                <a:spcPct val="0"/>
              </a:spcBef>
            </a:pPr>
            <a:r>
              <a:rPr lang="fr-BE" altLang="zh-CN" smtClean="0">
                <a:latin typeface="Frutiger LT 45 Std Light"/>
                <a:ea typeface="SimSun" pitchFamily="2" charset="-122"/>
              </a:rPr>
              <a:t>middel</a:t>
            </a:r>
            <a:r>
              <a:rPr lang="fr-BE" altLang="zh-CN" sz="2000" b="1" smtClean="0">
                <a:latin typeface="Frutiger LT 45 Std Light"/>
                <a:ea typeface="SimSun" pitchFamily="2" charset="-122"/>
              </a:rPr>
              <a:t> </a:t>
            </a:r>
          </a:p>
          <a:p>
            <a:pPr lvl="1">
              <a:spcBef>
                <a:spcPct val="0"/>
              </a:spcBef>
            </a:pPr>
            <a:r>
              <a:rPr lang="fr-BE" altLang="zh-CN" smtClean="0">
                <a:latin typeface="Frutiger LT 45 Std Light"/>
                <a:ea typeface="SimSun" pitchFamily="2" charset="-122"/>
              </a:rPr>
              <a:t>achtergestelde leningen</a:t>
            </a:r>
          </a:p>
          <a:p>
            <a:pPr lvl="2" eaLnBrk="1" hangingPunct="1">
              <a:buFontTx/>
              <a:buNone/>
            </a:pPr>
            <a:endParaRPr lang="fr-BE" altLang="zh-CN" sz="1400" smtClean="0">
              <a:latin typeface="Frutiger LT 45 Std Light"/>
              <a:ea typeface="SimSun" pitchFamily="2" charset="-122"/>
            </a:endParaRPr>
          </a:p>
          <a:p>
            <a:pPr>
              <a:spcBef>
                <a:spcPct val="0"/>
              </a:spcBef>
            </a:pPr>
            <a:r>
              <a:rPr lang="nl-BE" altLang="zh-CN" smtClean="0">
                <a:latin typeface="Frutiger LT 45 Std Light"/>
                <a:ea typeface="SimSun" pitchFamily="2" charset="-122"/>
              </a:rPr>
              <a:t>principe gedeelde financiering</a:t>
            </a:r>
          </a:p>
          <a:p>
            <a:pPr>
              <a:spcBef>
                <a:spcPct val="0"/>
              </a:spcBef>
              <a:buFontTx/>
              <a:buNone/>
            </a:pPr>
            <a:endParaRPr lang="nl-BE" altLang="zh-CN" sz="1400" smtClean="0">
              <a:latin typeface="Frutiger LT 45 Std Light"/>
              <a:ea typeface="SimSun" pitchFamily="2" charset="-122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l-BE" altLang="zh-CN" sz="1600" smtClean="0">
                <a:ea typeface="SimSun" pitchFamily="2" charset="-122"/>
              </a:rPr>
              <a:t>       * minder dan 50 werknemers, jaarlijks omzetcijfer</a:t>
            </a:r>
            <a:r>
              <a:rPr lang="en-US" sz="1600" smtClean="0">
                <a:ea typeface="SimSun" pitchFamily="2" charset="-122"/>
              </a:rPr>
              <a:t> of balanstotaal is niet hoger dan € 10 milj., regels betreffende de verbonden en partnerondernemingen </a:t>
            </a:r>
            <a:r>
              <a:rPr lang="en-US" altLang="zh-CN" sz="1600" smtClean="0">
                <a:ea typeface="SimSun" pitchFamily="2" charset="-122"/>
              </a:rPr>
              <a:t>(volgens Europese definitie).</a:t>
            </a:r>
            <a:endParaRPr lang="en-US" sz="1600" smtClean="0">
              <a:ea typeface="SimSun" pitchFamily="2" charset="-122"/>
            </a:endParaRPr>
          </a:p>
        </p:txBody>
      </p:sp>
      <p:sp>
        <p:nvSpPr>
          <p:cNvPr id="31748" name="Rectangle 5"/>
          <p:cNvSpPr>
            <a:spLocks noChangeArrowheads="1"/>
          </p:cNvSpPr>
          <p:nvPr/>
        </p:nvSpPr>
        <p:spPr bwMode="auto">
          <a:xfrm>
            <a:off x="755650" y="1484313"/>
            <a:ext cx="3240088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fr-BE" altLang="zh-CN" sz="28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kredieten</a:t>
            </a:r>
            <a:endParaRPr lang="en-US" altLang="zh-CN" sz="280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0" y="40481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11188" y="1916113"/>
            <a:ext cx="8131175" cy="4441825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Clr>
                <a:srgbClr val="333333"/>
              </a:buClr>
            </a:pPr>
            <a:r>
              <a:rPr lang="fr-BE" altLang="zh-CN" dirty="0" err="1" smtClean="0">
                <a:ea typeface="SimSun" pitchFamily="2" charset="-122"/>
              </a:rPr>
              <a:t>productie</a:t>
            </a:r>
            <a:endParaRPr lang="fr-BE" altLang="zh-CN" dirty="0" smtClean="0">
              <a:ea typeface="SimSun" pitchFamily="2" charset="-122"/>
            </a:endParaRP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altLang="zh-CN" sz="1000" dirty="0" smtClean="0">
              <a:ea typeface="SimSun" pitchFamily="2" charset="-122"/>
            </a:endParaRPr>
          </a:p>
          <a:p>
            <a:pPr lvl="1" eaLnBrk="1" hangingPunct="1">
              <a:lnSpc>
                <a:spcPct val="90000"/>
              </a:lnSpc>
              <a:buClr>
                <a:srgbClr val="333333"/>
              </a:buClr>
            </a:pPr>
            <a:r>
              <a:rPr lang="en-US" altLang="zh-CN" dirty="0" smtClean="0">
                <a:ea typeface="SimSun" pitchFamily="2" charset="-122"/>
              </a:rPr>
              <a:t>40.000 </a:t>
            </a:r>
            <a:r>
              <a:rPr lang="en-US" altLang="zh-CN" dirty="0" err="1" smtClean="0">
                <a:ea typeface="SimSun" pitchFamily="2" charset="-122"/>
              </a:rPr>
              <a:t>ondernemers</a:t>
            </a:r>
            <a:r>
              <a:rPr lang="en-US" altLang="zh-CN" dirty="0" smtClean="0">
                <a:ea typeface="SimSun" pitchFamily="2" charset="-122"/>
              </a:rPr>
              <a:t> </a:t>
            </a:r>
            <a:r>
              <a:rPr lang="en-US" altLang="zh-CN" dirty="0" err="1" smtClean="0">
                <a:ea typeface="SimSun" pitchFamily="2" charset="-122"/>
              </a:rPr>
              <a:t>geholpen</a:t>
            </a:r>
            <a:r>
              <a:rPr lang="en-US" altLang="zh-CN" dirty="0" smtClean="0">
                <a:ea typeface="SimSun" pitchFamily="2" charset="-122"/>
              </a:rPr>
              <a:t> </a:t>
            </a:r>
            <a:r>
              <a:rPr lang="en-US" altLang="zh-CN" dirty="0" err="1" smtClean="0">
                <a:ea typeface="SimSun" pitchFamily="2" charset="-122"/>
              </a:rPr>
              <a:t>bij</a:t>
            </a:r>
            <a:r>
              <a:rPr lang="en-US" altLang="zh-CN" dirty="0" smtClean="0">
                <a:ea typeface="SimSun" pitchFamily="2" charset="-122"/>
              </a:rPr>
              <a:t> start, </a:t>
            </a:r>
            <a:r>
              <a:rPr lang="en-US" altLang="zh-CN" dirty="0" err="1" smtClean="0">
                <a:ea typeface="SimSun" pitchFamily="2" charset="-122"/>
              </a:rPr>
              <a:t>groei</a:t>
            </a:r>
            <a:r>
              <a:rPr lang="en-US" altLang="zh-CN" dirty="0" smtClean="0">
                <a:ea typeface="SimSun" pitchFamily="2" charset="-122"/>
              </a:rPr>
              <a:t> of </a:t>
            </a:r>
            <a:r>
              <a:rPr lang="en-US" altLang="zh-CN" dirty="0" err="1" smtClean="0">
                <a:ea typeface="SimSun" pitchFamily="2" charset="-122"/>
              </a:rPr>
              <a:t>overname</a:t>
            </a:r>
            <a:r>
              <a:rPr lang="en-US" altLang="zh-CN" dirty="0" smtClean="0">
                <a:ea typeface="SimSun" pitchFamily="2" charset="-122"/>
              </a:rPr>
              <a:t/>
            </a:r>
            <a:br>
              <a:rPr lang="en-US" altLang="zh-CN" dirty="0" smtClean="0">
                <a:ea typeface="SimSun" pitchFamily="2" charset="-122"/>
              </a:rPr>
            </a:br>
            <a:endParaRPr lang="en-US" altLang="zh-CN" dirty="0" smtClean="0">
              <a:ea typeface="SimSun" pitchFamily="2" charset="-122"/>
            </a:endParaRPr>
          </a:p>
          <a:p>
            <a:pPr lvl="1" eaLnBrk="1" hangingPunct="1">
              <a:lnSpc>
                <a:spcPct val="90000"/>
              </a:lnSpc>
              <a:buClr>
                <a:srgbClr val="333333"/>
              </a:buClr>
            </a:pPr>
            <a:r>
              <a:rPr lang="fr-BE" altLang="zh-CN" dirty="0" smtClean="0">
                <a:latin typeface="Frutiger LT 45 Std Light"/>
                <a:ea typeface="SimSun" pitchFamily="2" charset="-122"/>
              </a:rPr>
              <a:t>sinds1984 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werd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 er € 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91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4 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miljoen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aan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kredieten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toegekend</a:t>
            </a:r>
            <a:endParaRPr lang="en-US" altLang="zh-CN" dirty="0" smtClean="0">
              <a:ea typeface="SimSun" pitchFamily="2" charset="-122"/>
            </a:endParaRPr>
          </a:p>
          <a:p>
            <a:pPr lvl="1" eaLnBrk="1" hangingPunct="1">
              <a:lnSpc>
                <a:spcPct val="90000"/>
              </a:lnSpc>
              <a:buClr>
                <a:srgbClr val="333333"/>
              </a:buClr>
              <a:buFontTx/>
              <a:buNone/>
            </a:pPr>
            <a:endParaRPr lang="nl-BE" sz="800" dirty="0" smtClean="0"/>
          </a:p>
          <a:p>
            <a:pPr lvl="1" eaLnBrk="1" hangingPunct="1">
              <a:lnSpc>
                <a:spcPct val="90000"/>
              </a:lnSpc>
              <a:buClr>
                <a:srgbClr val="333333"/>
              </a:buClr>
            </a:pPr>
            <a:r>
              <a:rPr lang="nl-BE" dirty="0" smtClean="0"/>
              <a:t>jaarlijks 2.500-tal aanvragen</a:t>
            </a:r>
          </a:p>
          <a:p>
            <a:pPr lvl="1" eaLnBrk="1" hangingPunct="1">
              <a:lnSpc>
                <a:spcPct val="90000"/>
              </a:lnSpc>
              <a:buClr>
                <a:srgbClr val="333333"/>
              </a:buClr>
              <a:buFontTx/>
              <a:buNone/>
            </a:pPr>
            <a:endParaRPr lang="nl-BE" sz="800" dirty="0" smtClean="0"/>
          </a:p>
          <a:p>
            <a:pPr lvl="1" eaLnBrk="1" hangingPunct="1">
              <a:lnSpc>
                <a:spcPct val="90000"/>
              </a:lnSpc>
              <a:buClr>
                <a:srgbClr val="333333"/>
              </a:buClr>
            </a:pPr>
            <a:r>
              <a:rPr lang="nl-BE" dirty="0" smtClean="0"/>
              <a:t>toegekend bedrag 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l-BE" dirty="0" smtClean="0"/>
              <a:t>			</a:t>
            </a:r>
            <a:r>
              <a:rPr lang="fr-FR" sz="1800" dirty="0" smtClean="0"/>
              <a:t>2008: € 88.301.443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nl-BE" sz="1800" dirty="0" smtClean="0"/>
              <a:t>			2009: </a:t>
            </a:r>
            <a:r>
              <a:rPr lang="en-US" sz="1800" dirty="0" smtClean="0"/>
              <a:t>€ 97</a:t>
            </a:r>
            <a:r>
              <a:rPr lang="fr-BE" sz="1800" dirty="0" smtClean="0"/>
              <a:t>.994.529</a:t>
            </a:r>
            <a:endParaRPr lang="fr-FR" sz="1800" dirty="0" smtClean="0"/>
          </a:p>
          <a:p>
            <a:pPr eaLnBrk="1" hangingPunct="1">
              <a:lnSpc>
                <a:spcPct val="90000"/>
              </a:lnSpc>
              <a:buClr>
                <a:srgbClr val="333333"/>
              </a:buClr>
              <a:buFontTx/>
              <a:buNone/>
            </a:pPr>
            <a:r>
              <a:rPr lang="en-US" sz="1800" dirty="0" smtClean="0"/>
              <a:t>			2010: € </a:t>
            </a:r>
            <a:r>
              <a:rPr lang="en-US" sz="1800" dirty="0" smtClean="0"/>
              <a:t>80</a:t>
            </a:r>
            <a:r>
              <a:rPr lang="fr-FR" sz="1800" dirty="0" smtClean="0"/>
              <a:t>.024.066</a:t>
            </a:r>
            <a:endParaRPr lang="fr-FR" sz="1800" dirty="0" smtClean="0"/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fr-FR" sz="1800" dirty="0" smtClean="0"/>
              <a:t>			</a:t>
            </a:r>
            <a:endParaRPr lang="fr-BE" sz="1800" dirty="0" smtClean="0"/>
          </a:p>
          <a:p>
            <a:pPr lvl="1" eaLnBrk="1" hangingPunct="1">
              <a:lnSpc>
                <a:spcPct val="90000"/>
              </a:lnSpc>
            </a:pPr>
            <a:r>
              <a:rPr lang="nl-BE" dirty="0" smtClean="0"/>
              <a:t> in omloop 2010: € 324</a:t>
            </a:r>
            <a:r>
              <a:rPr lang="fr-BE" dirty="0" smtClean="0"/>
              <a:t>.845.986</a:t>
            </a:r>
            <a:endParaRPr lang="nl-BE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nl-BE" sz="2000" dirty="0" smtClean="0"/>
          </a:p>
        </p:txBody>
      </p:sp>
      <p:sp>
        <p:nvSpPr>
          <p:cNvPr id="4" name="Rectangle 4"/>
          <p:cNvSpPr>
            <a:spLocks noChangeArrowheads="1"/>
          </p:cNvSpPr>
          <p:nvPr/>
        </p:nvSpPr>
        <p:spPr bwMode="auto">
          <a:xfrm>
            <a:off x="0" y="40481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7" name="AutoShape 3"/>
          <p:cNvSpPr>
            <a:spLocks noChangeArrowheads="1"/>
          </p:cNvSpPr>
          <p:nvPr/>
        </p:nvSpPr>
        <p:spPr bwMode="auto">
          <a:xfrm>
            <a:off x="2915816" y="3284984"/>
            <a:ext cx="1512888" cy="15843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Std 45 Light" charset="0"/>
              </a:rPr>
              <a:t>Starteo</a:t>
            </a:r>
          </a:p>
          <a:p>
            <a:pPr eaLnBrk="0" hangingPunct="0"/>
            <a:r>
              <a:rPr lang="fr-BE" sz="1200">
                <a:solidFill>
                  <a:srgbClr val="3B3D3C"/>
                </a:solidFill>
                <a:latin typeface="Frutiger LT Std 45 Light" charset="0"/>
              </a:rPr>
              <a:t>Zelfstandigen of KMO’s die starten of die sinds maximum 4 jaar actief zijn</a:t>
            </a:r>
            <a:endParaRPr lang="en-US" sz="1200">
              <a:solidFill>
                <a:srgbClr val="3B3D3C"/>
              </a:solidFill>
              <a:latin typeface="Frutiger LT Std 45 Light" charset="0"/>
            </a:endParaRPr>
          </a:p>
        </p:txBody>
      </p:sp>
      <p:sp>
        <p:nvSpPr>
          <p:cNvPr id="34830" name="AutoShape 6"/>
          <p:cNvSpPr>
            <a:spLocks noChangeArrowheads="1"/>
          </p:cNvSpPr>
          <p:nvPr/>
        </p:nvSpPr>
        <p:spPr bwMode="auto">
          <a:xfrm>
            <a:off x="7092280" y="3212976"/>
            <a:ext cx="1512888" cy="15843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fr-BE" sz="1200" b="1" dirty="0">
              <a:solidFill>
                <a:srgbClr val="333333"/>
              </a:solidFill>
              <a:latin typeface="Frutiger LT 45 Std Light"/>
            </a:endParaRPr>
          </a:p>
          <a:p>
            <a:pPr eaLnBrk="0" hangingPunct="0"/>
            <a:r>
              <a:rPr lang="fr-BE" sz="1400" b="1" dirty="0">
                <a:solidFill>
                  <a:srgbClr val="3B3D3C"/>
                </a:solidFill>
                <a:latin typeface="Frutiger LT 45 Std Light"/>
              </a:rPr>
              <a:t>Business Angel+</a:t>
            </a:r>
          </a:p>
          <a:p>
            <a:pPr eaLnBrk="0" hangingPunct="0"/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Innoverende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ondernemingen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die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starten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samen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met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een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Business Angel</a:t>
            </a:r>
            <a:endParaRPr lang="en-US" sz="1200" dirty="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 dirty="0">
              <a:solidFill>
                <a:srgbClr val="3B3D3C"/>
              </a:solidFill>
              <a:latin typeface="Frutiger LT 45 Std Light"/>
            </a:endParaRPr>
          </a:p>
        </p:txBody>
      </p:sp>
      <p:grpSp>
        <p:nvGrpSpPr>
          <p:cNvPr id="16" name="Group 15"/>
          <p:cNvGrpSpPr/>
          <p:nvPr/>
        </p:nvGrpSpPr>
        <p:grpSpPr>
          <a:xfrm>
            <a:off x="5076056" y="3212976"/>
            <a:ext cx="1512888" cy="3167063"/>
            <a:chOff x="3708400" y="3213100"/>
            <a:chExt cx="1512888" cy="3167063"/>
          </a:xfrm>
        </p:grpSpPr>
        <p:sp>
          <p:nvSpPr>
            <p:cNvPr id="34828" name="AutoShape 4"/>
            <p:cNvSpPr>
              <a:spLocks noChangeArrowheads="1"/>
            </p:cNvSpPr>
            <p:nvPr/>
          </p:nvSpPr>
          <p:spPr bwMode="auto">
            <a:xfrm>
              <a:off x="3708400" y="3213100"/>
              <a:ext cx="1512888" cy="1584325"/>
            </a:xfrm>
            <a:prstGeom prst="roundRect">
              <a:avLst>
                <a:gd name="adj" fmla="val 16667"/>
              </a:avLst>
            </a:prstGeom>
            <a:solidFill>
              <a:srgbClr val="FFFF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endParaRPr lang="fr-BE" sz="800" b="1">
                <a:solidFill>
                  <a:srgbClr val="333333"/>
                </a:solidFill>
                <a:latin typeface="Frutiger LT 45 Std Light"/>
              </a:endParaRPr>
            </a:p>
            <a:p>
              <a:pPr eaLnBrk="0" hangingPunct="0"/>
              <a:r>
                <a:rPr lang="fr-BE" sz="1400" b="1">
                  <a:solidFill>
                    <a:srgbClr val="3B3D3C"/>
                  </a:solidFill>
                  <a:latin typeface="Frutiger LT 45 Std Light"/>
                </a:rPr>
                <a:t>Startlening</a:t>
              </a:r>
            </a:p>
            <a:p>
              <a:pPr eaLnBrk="0" hangingPunct="0"/>
              <a:r>
                <a:rPr lang="fr-BE" sz="1200">
                  <a:solidFill>
                    <a:srgbClr val="3B3D3C"/>
                  </a:solidFill>
                  <a:latin typeface="Frutiger LT 45 Std Light"/>
                </a:rPr>
                <a:t>niet-werkende werkzoekenden die hun eigen zaak willen starten</a:t>
              </a:r>
              <a:endParaRPr lang="en-US" sz="1200">
                <a:solidFill>
                  <a:srgbClr val="3B3D3C"/>
                </a:solidFill>
                <a:latin typeface="Frutiger LT 45 Std Light"/>
              </a:endParaRPr>
            </a:p>
            <a:p>
              <a:pPr eaLnBrk="0" hangingPunct="0"/>
              <a:endParaRPr lang="en-US" sz="1200">
                <a:solidFill>
                  <a:srgbClr val="3B3D3C"/>
                </a:solidFill>
                <a:latin typeface="Frutiger LT 45 Std Light"/>
              </a:endParaRPr>
            </a:p>
          </p:txBody>
        </p:sp>
        <p:sp>
          <p:nvSpPr>
            <p:cNvPr id="34831" name="AutoShape 7"/>
            <p:cNvSpPr>
              <a:spLocks noChangeArrowheads="1"/>
            </p:cNvSpPr>
            <p:nvPr/>
          </p:nvSpPr>
          <p:spPr bwMode="auto">
            <a:xfrm>
              <a:off x="3708400" y="4724400"/>
              <a:ext cx="1511300" cy="1655763"/>
            </a:xfrm>
            <a:prstGeom prst="roundRect">
              <a:avLst>
                <a:gd name="adj" fmla="val 16667"/>
              </a:avLst>
            </a:prstGeom>
            <a:solidFill>
              <a:srgbClr val="CCECFF"/>
            </a:solidFill>
            <a:ln w="9525">
              <a:solidFill>
                <a:srgbClr val="99CCFF"/>
              </a:solidFill>
              <a:round/>
              <a:headEnd/>
              <a:tailEnd/>
            </a:ln>
          </p:spPr>
          <p:txBody>
            <a:bodyPr anchor="ctr"/>
            <a:lstStyle/>
            <a:p>
              <a:pPr eaLnBrk="0" hangingPunct="0"/>
              <a:endParaRPr lang="fr-BE" sz="1400" b="1">
                <a:solidFill>
                  <a:srgbClr val="333333"/>
                </a:solidFill>
                <a:latin typeface="Frutiger LT 45 Std Light"/>
              </a:endParaRPr>
            </a:p>
            <a:p>
              <a:pPr eaLnBrk="0" hangingPunct="0"/>
              <a:r>
                <a:rPr lang="fr-BE" sz="1400" b="1">
                  <a:solidFill>
                    <a:srgbClr val="3B3D3C"/>
                  </a:solidFill>
                  <a:latin typeface="Frutiger LT 45 Std Light"/>
                </a:rPr>
                <a:t>Plan Jonge Zelfstandigen</a:t>
              </a:r>
            </a:p>
            <a:p>
              <a:pPr eaLnBrk="0" hangingPunct="0"/>
              <a:r>
                <a:rPr lang="fr-BE" sz="1200">
                  <a:solidFill>
                    <a:srgbClr val="3B3D3C"/>
                  </a:solidFill>
                  <a:latin typeface="Frutiger LT 45 Std Light"/>
                </a:rPr>
                <a:t>-30 jarige werkzoekenden met ondernemings-plannen</a:t>
              </a:r>
              <a:endParaRPr lang="en-US" sz="1200">
                <a:solidFill>
                  <a:srgbClr val="3B3D3C"/>
                </a:solidFill>
                <a:latin typeface="Frutiger LT 45 Std Light"/>
              </a:endParaRPr>
            </a:p>
            <a:p>
              <a:pPr eaLnBrk="0" hangingPunct="0"/>
              <a:endParaRPr lang="en-US" sz="1200">
                <a:solidFill>
                  <a:srgbClr val="3B3D3C"/>
                </a:solidFill>
                <a:latin typeface="Frutiger LT 45 Std Light"/>
              </a:endParaRPr>
            </a:p>
            <a:p>
              <a:pPr algn="ctr" eaLnBrk="0" hangingPunct="0"/>
              <a:endParaRPr lang="en-US" sz="1200">
                <a:latin typeface="Frutiger LT 45 Std Light"/>
              </a:endParaRPr>
            </a:p>
          </p:txBody>
        </p:sp>
      </p:grpSp>
      <p:sp>
        <p:nvSpPr>
          <p:cNvPr id="34819" name="Text Box 8"/>
          <p:cNvSpPr txBox="1">
            <a:spLocks noChangeArrowheads="1"/>
          </p:cNvSpPr>
          <p:nvPr/>
        </p:nvSpPr>
        <p:spPr bwMode="auto">
          <a:xfrm>
            <a:off x="395288" y="2420938"/>
            <a:ext cx="7777162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BE" sz="1800">
                <a:solidFill>
                  <a:srgbClr val="3B3D3C"/>
                </a:solidFill>
                <a:latin typeface="Frutiger LT 45 Std Light"/>
              </a:rPr>
              <a:t>Onze producten </a:t>
            </a:r>
            <a:r>
              <a:rPr lang="fr-BE" sz="1800" b="1">
                <a:solidFill>
                  <a:srgbClr val="3B3D3C"/>
                </a:solidFill>
                <a:latin typeface="Frutiger LT 45 Std Light"/>
              </a:rPr>
              <a:t>om te starten</a:t>
            </a:r>
            <a:r>
              <a:rPr lang="fr-BE" sz="1800">
                <a:solidFill>
                  <a:srgbClr val="3B3D3C"/>
                </a:solidFill>
                <a:latin typeface="Frutiger LT 45 Std Light"/>
              </a:rPr>
              <a:t>:</a:t>
            </a:r>
            <a:endParaRPr lang="en-US" sz="1800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34820" name="Rectangle 9"/>
          <p:cNvSpPr>
            <a:spLocks noChangeArrowheads="1"/>
          </p:cNvSpPr>
          <p:nvPr/>
        </p:nvSpPr>
        <p:spPr bwMode="auto">
          <a:xfrm>
            <a:off x="395288" y="1628775"/>
            <a:ext cx="38893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fr-BE" altLang="zh-CN" sz="28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Investeringskredieten:</a:t>
            </a:r>
            <a:endParaRPr lang="en-US" altLang="zh-CN" sz="280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</p:txBody>
      </p:sp>
      <p:sp>
        <p:nvSpPr>
          <p:cNvPr id="34823" name="AutoShape 12"/>
          <p:cNvSpPr>
            <a:spLocks noChangeArrowheads="1"/>
          </p:cNvSpPr>
          <p:nvPr/>
        </p:nvSpPr>
        <p:spPr bwMode="auto">
          <a:xfrm>
            <a:off x="755576" y="3284984"/>
            <a:ext cx="1655763" cy="2016125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r>
              <a:rPr lang="fr-BE" sz="1400" b="1" dirty="0" err="1">
                <a:solidFill>
                  <a:srgbClr val="3B3D3C"/>
                </a:solidFill>
                <a:latin typeface="Frutiger LT Std 45 Light" charset="0"/>
              </a:rPr>
              <a:t>Initio</a:t>
            </a:r>
            <a:endParaRPr lang="fr-BE" sz="1400" b="1" dirty="0">
              <a:solidFill>
                <a:srgbClr val="3B3D3C"/>
              </a:solidFill>
              <a:latin typeface="Frutiger LT Std 45 Light" charset="0"/>
            </a:endParaRPr>
          </a:p>
          <a:p>
            <a:pPr eaLnBrk="0" hangingPunct="0"/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KO’s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die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voor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hun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investeringsproject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eerst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het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akkoord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van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het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Participatiefonds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willen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bekomen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vooraleer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naar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de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bank</a:t>
            </a:r>
            <a:r>
              <a:rPr lang="fr-BE" sz="1200" dirty="0">
                <a:solidFill>
                  <a:srgbClr val="3B3D3C"/>
                </a:solidFill>
                <a:latin typeface="Frutiger LT 45 Std Light"/>
              </a:rPr>
              <a:t> te </a:t>
            </a:r>
            <a:r>
              <a:rPr lang="fr-BE" sz="1200" dirty="0" err="1">
                <a:solidFill>
                  <a:srgbClr val="3B3D3C"/>
                </a:solidFill>
                <a:latin typeface="Frutiger LT 45 Std Light"/>
              </a:rPr>
              <a:t>stappen</a:t>
            </a:r>
            <a:endParaRPr lang="en-US" sz="1200" dirty="0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404813"/>
            <a:ext cx="9144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 algn="ctr">
              <a:spcBef>
                <a:spcPct val="20000"/>
              </a:spcBef>
            </a:pPr>
            <a:r>
              <a:rPr lang="en-US" altLang="zh-CN" sz="18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Participatiefonds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755650" y="2205038"/>
            <a:ext cx="7339013" cy="4114800"/>
          </a:xfrm>
        </p:spPr>
        <p:txBody>
          <a:bodyPr/>
          <a:lstStyle/>
          <a:p>
            <a:pPr eaLnBrk="1" hangingPunct="1">
              <a:buClr>
                <a:srgbClr val="333333"/>
              </a:buClr>
            </a:pPr>
            <a:r>
              <a:rPr lang="en-US" altLang="zh-CN" smtClean="0">
                <a:latin typeface="Frutiger LT 45 Std Light"/>
                <a:ea typeface="SimSun" pitchFamily="2" charset="-122"/>
              </a:rPr>
              <a:t>voor wie?</a:t>
            </a:r>
            <a:r>
              <a:rPr lang="en-US" altLang="zh-CN" sz="1800" b="1" smtClean="0">
                <a:latin typeface="Frutiger LT 45 Std Light"/>
                <a:ea typeface="SimSun" pitchFamily="2" charset="-122"/>
              </a:rPr>
              <a:t> </a:t>
            </a:r>
          </a:p>
          <a:p>
            <a:pPr lvl="1" eaLnBrk="1" hangingPunct="1">
              <a:buClr>
                <a:srgbClr val="333333"/>
              </a:buClr>
            </a:pPr>
            <a:r>
              <a:rPr lang="en-US" altLang="zh-CN" smtClean="0">
                <a:ea typeface="SimSun" pitchFamily="2" charset="-122"/>
              </a:rPr>
              <a:t>	starters (minder dan 4 jaar in hoofdberoep)</a:t>
            </a:r>
          </a:p>
          <a:p>
            <a:pPr eaLnBrk="1" hangingPunct="1">
              <a:buClr>
                <a:srgbClr val="333333"/>
              </a:buClr>
            </a:pPr>
            <a:r>
              <a:rPr lang="en-US" altLang="zh-CN" smtClean="0">
                <a:latin typeface="Frutiger LT 45 Std Light"/>
                <a:ea typeface="SimSun" pitchFamily="2" charset="-122"/>
              </a:rPr>
              <a:t>voor wat?</a:t>
            </a:r>
            <a:r>
              <a:rPr lang="en-US" altLang="zh-CN" sz="1800" b="1" smtClean="0">
                <a:latin typeface="Frutiger LT 45 Std Light"/>
                <a:ea typeface="SimSun" pitchFamily="2" charset="-122"/>
              </a:rPr>
              <a:t> </a:t>
            </a:r>
          </a:p>
          <a:p>
            <a:pPr lvl="1" eaLnBrk="1" hangingPunct="1">
              <a:buClr>
                <a:srgbClr val="333333"/>
              </a:buClr>
            </a:pPr>
            <a:r>
              <a:rPr lang="en-US" altLang="zh-CN" smtClean="0">
                <a:ea typeface="SimSun" pitchFamily="2" charset="-122"/>
              </a:rPr>
              <a:t>alle investeringen (ook behoefte aan bedrijfskapitaal)</a:t>
            </a:r>
          </a:p>
          <a:p>
            <a:pPr lvl="1" eaLnBrk="1" hangingPunct="1">
              <a:buClr>
                <a:srgbClr val="333333"/>
              </a:buClr>
            </a:pPr>
            <a:r>
              <a:rPr lang="en-US" altLang="zh-CN" smtClean="0">
                <a:ea typeface="SimSun" pitchFamily="2" charset="-122"/>
              </a:rPr>
              <a:t>onroerende investering:</a:t>
            </a:r>
          </a:p>
          <a:p>
            <a:pPr lvl="2" eaLnBrk="1" hangingPunct="1">
              <a:buClr>
                <a:srgbClr val="333333"/>
              </a:buClr>
            </a:pPr>
            <a:r>
              <a:rPr lang="fr-BE" altLang="zh-CN" sz="1600" smtClean="0">
                <a:ea typeface="SimSun" pitchFamily="2" charset="-122"/>
              </a:rPr>
              <a:t>geen privé</a:t>
            </a:r>
          </a:p>
          <a:p>
            <a:pPr lvl="2" eaLnBrk="1" hangingPunct="1">
              <a:buClr>
                <a:srgbClr val="333333"/>
              </a:buClr>
            </a:pPr>
            <a:r>
              <a:rPr lang="fr-BE" altLang="zh-CN" sz="1600" smtClean="0">
                <a:ea typeface="SimSun" pitchFamily="2" charset="-122"/>
              </a:rPr>
              <a:t>geen verhuur/verkoop</a:t>
            </a:r>
            <a:endParaRPr lang="en-US" altLang="zh-CN" sz="1600" smtClean="0">
              <a:ea typeface="SimSun" pitchFamily="2" charset="-122"/>
            </a:endParaRPr>
          </a:p>
          <a:p>
            <a:pPr lvl="1" eaLnBrk="1" hangingPunct="1">
              <a:buClr>
                <a:srgbClr val="333333"/>
              </a:buClr>
            </a:pPr>
            <a:endParaRPr lang="en-US" altLang="zh-CN" sz="1800" b="1" smtClean="0">
              <a:latin typeface="Frutiger LT 45 Std Light"/>
              <a:ea typeface="SimSun" pitchFamily="2" charset="-122"/>
            </a:endParaRPr>
          </a:p>
        </p:txBody>
      </p:sp>
      <p:sp>
        <p:nvSpPr>
          <p:cNvPr id="35843" name="Text Box 4"/>
          <p:cNvSpPr txBox="1">
            <a:spLocks noChangeArrowheads="1"/>
          </p:cNvSpPr>
          <p:nvPr/>
        </p:nvSpPr>
        <p:spPr bwMode="auto">
          <a:xfrm>
            <a:off x="0" y="549275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fr-BE" sz="1800">
                <a:solidFill>
                  <a:srgbClr val="3B3D3C"/>
                </a:solidFill>
                <a:latin typeface="Frutiger LT 45 Std Light"/>
              </a:rPr>
              <a:t>Producten</a:t>
            </a:r>
            <a:endParaRPr lang="en-US" sz="1800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35844" name="Text Box 5"/>
          <p:cNvSpPr txBox="1">
            <a:spLocks noChangeArrowheads="1"/>
          </p:cNvSpPr>
          <p:nvPr/>
        </p:nvSpPr>
        <p:spPr bwMode="auto">
          <a:xfrm>
            <a:off x="611188" y="1557338"/>
            <a:ext cx="7381875" cy="5794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/>
            <a:r>
              <a:rPr lang="en-US" sz="2800">
                <a:solidFill>
                  <a:srgbClr val="3B3D3C"/>
                </a:solidFill>
                <a:latin typeface="Frutiger LT 45 Std Light"/>
              </a:rPr>
              <a:t>Starteo</a:t>
            </a:r>
            <a:r>
              <a:rPr lang="en-US" sz="3200" b="1">
                <a:solidFill>
                  <a:srgbClr val="333333"/>
                </a:solidFill>
                <a:latin typeface="Trebuchet MS" pitchFamily="34" charset="0"/>
              </a:rPr>
              <a:t>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0755" name="Group 3"/>
          <p:cNvGraphicFramePr>
            <a:graphicFrameLocks noGrp="1"/>
          </p:cNvGraphicFramePr>
          <p:nvPr/>
        </p:nvGraphicFramePr>
        <p:xfrm>
          <a:off x="611188" y="4437063"/>
          <a:ext cx="8351837" cy="1295400"/>
        </p:xfrm>
        <a:graphic>
          <a:graphicData uri="http://schemas.openxmlformats.org/drawingml/2006/table">
            <a:tbl>
              <a:tblPr/>
              <a:tblGrid>
                <a:gridCol w="2303462"/>
                <a:gridCol w="2813050"/>
                <a:gridCol w="3235325"/>
              </a:tblGrid>
              <a:tr h="1295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45 Std Light"/>
                        </a:rPr>
                        <a:t>Ondernemer: 1/9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3B3D3C"/>
                        </a:solidFill>
                        <a:effectLst/>
                        <a:latin typeface="Frutiger LT 45 Std Ligh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45 Std Light"/>
                        </a:rPr>
                        <a:t>Kredietinstelling: 4/9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3B3D3C"/>
                        </a:solidFill>
                        <a:effectLst/>
                        <a:latin typeface="Frutiger LT 45 Std Ligh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45 Std Light"/>
                        </a:rPr>
                        <a:t>Participatiefonds: 4/9</a:t>
                      </a:r>
                      <a:endParaRPr kumimoji="0" lang="en-US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3B3D3C"/>
                        </a:solidFill>
                        <a:effectLst/>
                        <a:latin typeface="Frutiger LT 45 Std Ligh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6876" name="Picture 13" descr="coin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4868863"/>
            <a:ext cx="498475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6877" name="Group 14"/>
          <p:cNvGrpSpPr>
            <a:grpSpLocks/>
          </p:cNvGrpSpPr>
          <p:nvPr/>
        </p:nvGrpSpPr>
        <p:grpSpPr bwMode="auto">
          <a:xfrm>
            <a:off x="3203575" y="4868863"/>
            <a:ext cx="2227263" cy="498475"/>
            <a:chOff x="1972" y="3067"/>
            <a:chExt cx="1403" cy="314"/>
          </a:xfrm>
        </p:grpSpPr>
        <p:pic>
          <p:nvPicPr>
            <p:cNvPr id="36888" name="Picture 15" descr="coin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335" y="3067"/>
              <a:ext cx="31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89" name="Picture 16" descr="coin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972" y="3067"/>
              <a:ext cx="31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90" name="Picture 17" descr="coin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2698" y="3067"/>
              <a:ext cx="31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91" name="Picture 18" descr="coin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061" y="3067"/>
              <a:ext cx="31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6878" name="Group 19"/>
          <p:cNvGrpSpPr>
            <a:grpSpLocks/>
          </p:cNvGrpSpPr>
          <p:nvPr/>
        </p:nvGrpSpPr>
        <p:grpSpPr bwMode="auto">
          <a:xfrm>
            <a:off x="6227763" y="4868863"/>
            <a:ext cx="2227262" cy="498475"/>
            <a:chOff x="3786" y="3067"/>
            <a:chExt cx="1403" cy="314"/>
          </a:xfrm>
        </p:grpSpPr>
        <p:pic>
          <p:nvPicPr>
            <p:cNvPr id="36884" name="Picture 20" descr="coin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149" y="3067"/>
              <a:ext cx="31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85" name="Picture 21" descr="coin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786" y="3067"/>
              <a:ext cx="31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86" name="Picture 22" descr="coin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875" y="3067"/>
              <a:ext cx="31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887" name="Picture 23" descr="coins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4512" y="3067"/>
              <a:ext cx="314" cy="3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36879" name="Text Box 24"/>
          <p:cNvSpPr txBox="1">
            <a:spLocks noChangeArrowheads="1"/>
          </p:cNvSpPr>
          <p:nvPr/>
        </p:nvSpPr>
        <p:spPr bwMode="auto">
          <a:xfrm>
            <a:off x="1187450" y="5418138"/>
            <a:ext cx="11112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BE" sz="1600" b="1">
                <a:solidFill>
                  <a:srgbClr val="3B3D3C"/>
                </a:solidFill>
                <a:latin typeface="Frutiger LT Std 45 Light" charset="0"/>
              </a:rPr>
              <a:t>(€ 62.500)</a:t>
            </a:r>
            <a:endParaRPr lang="en-US" sz="1600" b="1">
              <a:solidFill>
                <a:srgbClr val="3B3D3C"/>
              </a:solidFill>
              <a:latin typeface="Frutiger LT Std 45 Light" charset="0"/>
            </a:endParaRPr>
          </a:p>
        </p:txBody>
      </p:sp>
      <p:sp>
        <p:nvSpPr>
          <p:cNvPr id="36880" name="Text Box 25"/>
          <p:cNvSpPr txBox="1">
            <a:spLocks noChangeArrowheads="1"/>
          </p:cNvSpPr>
          <p:nvPr/>
        </p:nvSpPr>
        <p:spPr bwMode="auto">
          <a:xfrm>
            <a:off x="3779838" y="5418138"/>
            <a:ext cx="1223962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BE" sz="1600" b="1">
                <a:solidFill>
                  <a:srgbClr val="3B3D3C"/>
                </a:solidFill>
                <a:latin typeface="Frutiger LT 45 Std Light"/>
              </a:rPr>
              <a:t>(€ 250.000)</a:t>
            </a:r>
            <a:endParaRPr lang="en-US" sz="1600" b="1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36881" name="Text Box 26"/>
          <p:cNvSpPr txBox="1">
            <a:spLocks noChangeArrowheads="1"/>
          </p:cNvSpPr>
          <p:nvPr/>
        </p:nvSpPr>
        <p:spPr bwMode="auto">
          <a:xfrm>
            <a:off x="6804025" y="5418138"/>
            <a:ext cx="12239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BE" sz="1600" b="1">
                <a:solidFill>
                  <a:srgbClr val="3B3D3C"/>
                </a:solidFill>
                <a:latin typeface="Frutiger LT 45 Std Light"/>
              </a:rPr>
              <a:t>(€ 250.000)</a:t>
            </a:r>
            <a:endParaRPr lang="en-US" sz="1600" b="1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36882" name="Text Box 27"/>
          <p:cNvSpPr txBox="1">
            <a:spLocks noChangeArrowheads="1"/>
          </p:cNvSpPr>
          <p:nvPr/>
        </p:nvSpPr>
        <p:spPr bwMode="auto">
          <a:xfrm>
            <a:off x="0" y="47625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fr-BE" sz="1800">
                <a:solidFill>
                  <a:srgbClr val="3B3D3C"/>
                </a:solidFill>
                <a:latin typeface="Frutiger LT 45 Std Light"/>
              </a:rPr>
              <a:t>Producten/Starteo</a:t>
            </a:r>
            <a:endParaRPr lang="en-US" sz="1800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36883" name="Rectangle 28"/>
          <p:cNvSpPr>
            <a:spLocks noChangeArrowheads="1"/>
          </p:cNvSpPr>
          <p:nvPr/>
        </p:nvSpPr>
        <p:spPr bwMode="auto">
          <a:xfrm>
            <a:off x="611188" y="1628775"/>
            <a:ext cx="5905500" cy="2492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179388" lvl="1" indent="261938" eaLnBrk="0" hangingPunct="0">
              <a:buFontTx/>
              <a:buChar char="•"/>
            </a:pPr>
            <a:r>
              <a:rPr lang="fr-BE" altLang="zh-CN" sz="28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kenmerken</a:t>
            </a:r>
            <a:endParaRPr lang="en-US" altLang="zh-CN" sz="28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071563" lvl="2" indent="-346075" eaLnBrk="0" hangingPunct="0">
              <a:buFontTx/>
              <a:buChar char="•"/>
            </a:pPr>
            <a:r>
              <a:rPr lang="fr-BE" altLang="zh-CN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achtergestelde lening</a:t>
            </a:r>
          </a:p>
          <a:p>
            <a:pPr marL="1071563" lvl="2" indent="-346075" eaLnBrk="0" hangingPunct="0">
              <a:buFontTx/>
              <a:buChar char="•"/>
            </a:pPr>
            <a:r>
              <a:rPr lang="en-US" altLang="zh-CN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bedrag: </a:t>
            </a:r>
          </a:p>
          <a:p>
            <a:pPr marL="1616075" lvl="3" indent="-244475" eaLnBrk="0" hangingPunct="0">
              <a:buFontTx/>
              <a:buChar char="•"/>
            </a:pPr>
            <a:r>
              <a:rPr lang="en-US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max. </a:t>
            </a:r>
            <a:r>
              <a:rPr lang="en-US" altLang="zh-CN" sz="2000">
                <a:solidFill>
                  <a:srgbClr val="3B3D3C"/>
                </a:solidFill>
                <a:latin typeface="Trebuchet MS" pitchFamily="34" charset="0"/>
                <a:ea typeface="SimSun" pitchFamily="2" charset="-122"/>
              </a:rPr>
              <a:t>€</a:t>
            </a:r>
            <a:r>
              <a:rPr lang="en-US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250.000</a:t>
            </a:r>
          </a:p>
          <a:p>
            <a:pPr marL="1616075" lvl="3" indent="-244475" eaLnBrk="0" hangingPunct="0">
              <a:buFontTx/>
              <a:buChar char="•"/>
            </a:pPr>
            <a:r>
              <a:rPr lang="en-US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niet hoger dan bankkrediet</a:t>
            </a:r>
          </a:p>
          <a:p>
            <a:pPr marL="1616075" lvl="3" indent="-244475" eaLnBrk="0" hangingPunct="0">
              <a:buFontTx/>
              <a:buChar char="•"/>
            </a:pPr>
            <a:r>
              <a:rPr lang="fr-BE" altLang="zh-CN" sz="20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eigen inbreng x 4</a:t>
            </a:r>
          </a:p>
          <a:p>
            <a:pPr marL="1071563" lvl="2" indent="-346075" eaLnBrk="0" hangingPunct="0">
              <a:buFont typeface="Wingdings" pitchFamily="2" charset="2"/>
              <a:buChar char="§"/>
            </a:pPr>
            <a:endParaRPr lang="en-US" altLang="zh-CN" sz="20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3"/>
          <p:cNvSpPr txBox="1">
            <a:spLocks noChangeArrowheads="1"/>
          </p:cNvSpPr>
          <p:nvPr/>
        </p:nvSpPr>
        <p:spPr bwMode="auto">
          <a:xfrm>
            <a:off x="0" y="47625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fr-BE" sz="1800">
                <a:solidFill>
                  <a:srgbClr val="3B3D3C"/>
                </a:solidFill>
                <a:latin typeface="Frutiger LT 45 Std Light"/>
              </a:rPr>
              <a:t>Producten/Starteo</a:t>
            </a:r>
            <a:endParaRPr lang="en-US" sz="1800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37891" name="Rectangle 26"/>
          <p:cNvSpPr>
            <a:spLocks noChangeArrowheads="1"/>
          </p:cNvSpPr>
          <p:nvPr/>
        </p:nvSpPr>
        <p:spPr bwMode="auto">
          <a:xfrm>
            <a:off x="323850" y="1643063"/>
            <a:ext cx="882015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eaLnBrk="0" hangingPunct="0">
              <a:buFontTx/>
              <a:buChar char="•"/>
            </a:pPr>
            <a:r>
              <a:rPr lang="nl-BE">
                <a:solidFill>
                  <a:srgbClr val="3B3D3C"/>
                </a:solidFill>
                <a:latin typeface="Frutiger LT 45 Std Light"/>
              </a:rPr>
              <a:t>Starteo</a:t>
            </a:r>
          </a:p>
          <a:p>
            <a:pPr marL="914400" lvl="1" indent="-457200" eaLnBrk="0" hangingPunct="0">
              <a:buFontTx/>
              <a:buChar char="•"/>
            </a:pPr>
            <a:r>
              <a:rPr lang="nl-BE" sz="2000">
                <a:solidFill>
                  <a:srgbClr val="3B3D3C"/>
                </a:solidFill>
                <a:latin typeface="Frutiger LT 45 Std Light"/>
              </a:rPr>
              <a:t>max. € 350.000</a:t>
            </a:r>
          </a:p>
          <a:p>
            <a:pPr marL="914400" lvl="1" indent="-457200" eaLnBrk="0" hangingPunct="0">
              <a:buFontTx/>
              <a:buChar char="•"/>
            </a:pPr>
            <a:r>
              <a:rPr lang="nl-BE" sz="2000">
                <a:solidFill>
                  <a:srgbClr val="3B3D3C"/>
                </a:solidFill>
                <a:latin typeface="Frutiger LT 45 Std Light"/>
              </a:rPr>
              <a:t>bij overname door inkoop van aandelen</a:t>
            </a:r>
          </a:p>
          <a:p>
            <a:pPr marL="914400" lvl="1" indent="-457200" eaLnBrk="0" hangingPunct="0">
              <a:buFontTx/>
              <a:buChar char="•"/>
            </a:pPr>
            <a:r>
              <a:rPr lang="nl-BE" sz="2000">
                <a:solidFill>
                  <a:srgbClr val="3B3D3C"/>
                </a:solidFill>
                <a:latin typeface="Frutiger LT 45 Std Light"/>
              </a:rPr>
              <a:t>gevraagde bedrag is groter dan € 250.000</a:t>
            </a:r>
          </a:p>
        </p:txBody>
      </p:sp>
      <p:graphicFrame>
        <p:nvGraphicFramePr>
          <p:cNvPr id="331803" name="Group 27"/>
          <p:cNvGraphicFramePr>
            <a:graphicFrameLocks noGrp="1"/>
          </p:cNvGraphicFramePr>
          <p:nvPr/>
        </p:nvGraphicFramePr>
        <p:xfrm>
          <a:off x="500063" y="3286125"/>
          <a:ext cx="8351837" cy="668338"/>
        </p:xfrm>
        <a:graphic>
          <a:graphicData uri="http://schemas.openxmlformats.org/drawingml/2006/table">
            <a:tbl>
              <a:tblPr/>
              <a:tblGrid>
                <a:gridCol w="2735262"/>
                <a:gridCol w="2736850"/>
                <a:gridCol w="2879725"/>
              </a:tblGrid>
              <a:tr h="6683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45 Std Light"/>
                        </a:rPr>
                        <a:t>Participatiefonds</a:t>
                      </a:r>
                      <a:r>
                        <a:rPr kumimoji="0" lang="fr-B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45 Std Light"/>
                        </a:rPr>
                        <a:t> : 35%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45 Std Light"/>
                        </a:rPr>
                        <a:t>€ 350.000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B3D3C"/>
                        </a:solidFill>
                        <a:effectLst/>
                        <a:latin typeface="Frutiger LT 45 Std Ligh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Std 45 Light" charset="0"/>
                        </a:rPr>
                        <a:t>Ondernemer</a:t>
                      </a:r>
                      <a:r>
                        <a:rPr kumimoji="0" lang="fr-BE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Std 45 Light" charset="0"/>
                        </a:rPr>
                        <a:t> ≥ 10%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Std 45 Light" charset="0"/>
                        </a:rPr>
                        <a:t>€ 100.000</a:t>
                      </a: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3B3D3C"/>
                        </a:solidFill>
                        <a:effectLst/>
                        <a:latin typeface="Frutiger LT Std 45 Light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nl-BE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45 Std Light"/>
                        </a:rPr>
                        <a:t>Kredietinstelling</a:t>
                      </a:r>
                      <a:endParaRPr kumimoji="0" lang="fr-BE" sz="1200" b="1" i="0" u="none" strike="noStrike" cap="none" normalizeH="0" baseline="0" smtClean="0">
                        <a:ln>
                          <a:noFill/>
                        </a:ln>
                        <a:solidFill>
                          <a:srgbClr val="3B3D3C"/>
                        </a:solidFill>
                        <a:effectLst/>
                        <a:latin typeface="Frutiger LT 45 Std Light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B3D3C"/>
                          </a:solidFill>
                          <a:effectLst/>
                          <a:latin typeface="Frutiger LT 45 Std Light"/>
                        </a:rPr>
                        <a:t>€ 550.000</a:t>
                      </a: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rgbClr val="3B3D3C"/>
                        </a:solidFill>
                        <a:effectLst/>
                        <a:latin typeface="Frutiger LT 45 Std Light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" name="Rectangle 3"/>
          <p:cNvSpPr txBox="1">
            <a:spLocks noChangeArrowheads="1"/>
          </p:cNvSpPr>
          <p:nvPr/>
        </p:nvSpPr>
        <p:spPr>
          <a:xfrm>
            <a:off x="428625" y="4214813"/>
            <a:ext cx="8137525" cy="2428875"/>
          </a:xfrm>
          <a:prstGeom prst="rect">
            <a:avLst/>
          </a:prstGeom>
        </p:spPr>
        <p:txBody>
          <a:bodyPr/>
          <a:lstStyle/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8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Intrestvoet</a:t>
            </a:r>
            <a:endParaRPr lang="en-US" altLang="zh-CN" sz="18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333333"/>
              </a:buClr>
            </a:pPr>
            <a:endParaRPr lang="en-US" altLang="zh-CN" sz="800" b="1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Intrestvoet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= BEPR (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basisrentevoet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op de 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markt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voor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investeringskredieten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) 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voor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de 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gekozen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looptijd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met 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een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minimum van 3%</a:t>
            </a: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endParaRPr lang="en-US" altLang="zh-CN" sz="1600" dirty="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8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Looptijd</a:t>
            </a:r>
            <a:endParaRPr lang="en-US" altLang="zh-CN" sz="18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742950" lvl="1" indent="-285750">
              <a:lnSpc>
                <a:spcPct val="80000"/>
              </a:lnSpc>
              <a:spcBef>
                <a:spcPct val="20000"/>
              </a:spcBef>
              <a:buClr>
                <a:srgbClr val="333333"/>
              </a:buClr>
            </a:pPr>
            <a:endParaRPr lang="en-US" altLang="zh-CN" sz="800" b="1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5, 7 of 10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jaar</a:t>
            </a:r>
            <a:endParaRPr lang="en-US" altLang="zh-CN" sz="16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lnSpc>
                <a:spcPct val="8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mogelijke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beperking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: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indien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looptijd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lening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bank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kleiner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dan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looptijd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lening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PF 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  <a:sym typeface="Wingdings" pitchFamily="2" charset="2"/>
              </a:rPr>
              <a:t>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verschil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max 2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jaar</a:t>
            </a:r>
            <a:endParaRPr lang="en-US" altLang="zh-CN" sz="16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600200" lvl="3" indent="-228600">
              <a:lnSpc>
                <a:spcPct val="80000"/>
              </a:lnSpc>
              <a:spcBef>
                <a:spcPct val="20000"/>
              </a:spcBef>
              <a:buClr>
                <a:srgbClr val="333333"/>
              </a:buClr>
            </a:pPr>
            <a:endParaRPr lang="en-US" altLang="zh-CN" sz="14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85750" y="1500188"/>
            <a:ext cx="8247063" cy="1500187"/>
          </a:xfrm>
        </p:spPr>
        <p:txBody>
          <a:bodyPr/>
          <a:lstStyle/>
          <a:p>
            <a:pPr lvl="3" eaLnBrk="1" hangingPunct="1">
              <a:lnSpc>
                <a:spcPct val="80000"/>
              </a:lnSpc>
              <a:buClr>
                <a:srgbClr val="333333"/>
              </a:buClr>
              <a:buFontTx/>
              <a:buNone/>
            </a:pPr>
            <a:endParaRPr lang="en-US" altLang="zh-CN" sz="1400" smtClean="0">
              <a:latin typeface="Frutiger LT 45 Std Light"/>
              <a:ea typeface="SimSun" pitchFamily="2" charset="-122"/>
            </a:endParaRPr>
          </a:p>
          <a:p>
            <a:pPr lvl="1" eaLnBrk="1" hangingPunct="1">
              <a:lnSpc>
                <a:spcPct val="80000"/>
              </a:lnSpc>
              <a:buClr>
                <a:srgbClr val="333333"/>
              </a:buClr>
            </a:pPr>
            <a:r>
              <a:rPr lang="en-US" altLang="zh-CN" sz="1800" smtClean="0">
                <a:latin typeface="Frutiger LT 45 Std Light"/>
                <a:ea typeface="SimSun" pitchFamily="2" charset="-122"/>
              </a:rPr>
              <a:t>vrijstelling kapitaalsaflossing</a:t>
            </a:r>
          </a:p>
          <a:p>
            <a:pPr lvl="1" eaLnBrk="1" hangingPunct="1">
              <a:lnSpc>
                <a:spcPct val="80000"/>
              </a:lnSpc>
              <a:buClr>
                <a:srgbClr val="333333"/>
              </a:buClr>
              <a:buFontTx/>
              <a:buNone/>
            </a:pPr>
            <a:endParaRPr lang="en-US" altLang="zh-CN" sz="800" smtClean="0">
              <a:latin typeface="Frutiger LT 45 Std Light"/>
              <a:ea typeface="SimSun" pitchFamily="2" charset="-122"/>
            </a:endParaRPr>
          </a:p>
          <a:p>
            <a:pPr lvl="2" eaLnBrk="1" hangingPunct="1">
              <a:lnSpc>
                <a:spcPct val="80000"/>
              </a:lnSpc>
              <a:buClr>
                <a:srgbClr val="333333"/>
              </a:buClr>
            </a:pPr>
            <a:r>
              <a:rPr lang="en-US" altLang="zh-CN" sz="1600" smtClean="0">
                <a:latin typeface="Frutiger LT 45 Std Light"/>
                <a:ea typeface="SimSun" pitchFamily="2" charset="-122"/>
              </a:rPr>
              <a:t>keuze: 0, 1 of 2 jaar</a:t>
            </a:r>
          </a:p>
          <a:p>
            <a:pPr lvl="2" eaLnBrk="1" hangingPunct="1">
              <a:lnSpc>
                <a:spcPct val="80000"/>
              </a:lnSpc>
              <a:buClr>
                <a:srgbClr val="333333"/>
              </a:buClr>
            </a:pPr>
            <a:r>
              <a:rPr lang="en-US" altLang="zh-CN" sz="1600" smtClean="0">
                <a:latin typeface="Frutiger LT 45 Std Light"/>
                <a:ea typeface="SimSun" pitchFamily="2" charset="-122"/>
              </a:rPr>
              <a:t>indien 2 jaar: verlaagde rentevoet + 0,25%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323850" y="2928938"/>
            <a:ext cx="8280400" cy="3786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8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hoe terugbetalen?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</a:pPr>
            <a:endParaRPr lang="en-US" altLang="zh-CN" sz="8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vaste kapitaalsaflossing</a:t>
            </a:r>
          </a:p>
          <a:p>
            <a:pPr marL="1600200" lvl="3" indent="-22860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fr-BE" altLang="zh-CN" sz="14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maandelijks</a:t>
            </a:r>
          </a:p>
          <a:p>
            <a:pPr marL="1600200" lvl="3" indent="-22860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fr-BE" altLang="zh-CN" sz="14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driemaandelijks</a:t>
            </a:r>
            <a:endParaRPr lang="en-US" altLang="zh-CN" sz="14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fr-BE" altLang="zh-CN" sz="16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vaste bedragen</a:t>
            </a:r>
          </a:p>
          <a:p>
            <a:pPr marL="1600200" lvl="3" indent="-22860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fr-BE" altLang="zh-CN" sz="140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Maandelijks</a:t>
            </a:r>
          </a:p>
          <a:p>
            <a:pPr marL="1600200" lvl="3" indent="-22860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</a:pPr>
            <a:endParaRPr lang="en-US" altLang="zh-CN" sz="140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fr-BE" altLang="zh-CN" sz="18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Domiciliëring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</a:pPr>
            <a:endParaRPr lang="en-US" altLang="zh-CN" sz="1400" b="1">
              <a:solidFill>
                <a:srgbClr val="333333"/>
              </a:solidFill>
              <a:latin typeface="Frutiger LT Std 45 Light" charset="0"/>
              <a:ea typeface="SimSun" pitchFamily="2" charset="-122"/>
            </a:endParaRP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800">
                <a:solidFill>
                  <a:srgbClr val="333333"/>
                </a:solidFill>
                <a:latin typeface="Frutiger LT 45 Std Light"/>
                <a:ea typeface="SimSun" pitchFamily="2" charset="-122"/>
              </a:rPr>
              <a:t>Waarborgen</a:t>
            </a:r>
          </a:p>
          <a:p>
            <a:pPr marL="742950" lvl="1" indent="-28575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</a:pPr>
            <a:endParaRPr lang="en-US" altLang="zh-CN" sz="800" b="1">
              <a:solidFill>
                <a:srgbClr val="333333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>
                <a:solidFill>
                  <a:srgbClr val="333333"/>
                </a:solidFill>
                <a:latin typeface="Frutiger LT 45 Std Light"/>
                <a:ea typeface="SimSun" pitchFamily="2" charset="-122"/>
              </a:rPr>
              <a:t>soepel</a:t>
            </a:r>
          </a:p>
          <a:p>
            <a:pPr marL="1143000" lvl="2" indent="-228600">
              <a:lnSpc>
                <a:spcPct val="90000"/>
              </a:lnSpc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>
                <a:solidFill>
                  <a:srgbClr val="333333"/>
                </a:solidFill>
                <a:latin typeface="Frutiger LT 45 Std Light"/>
                <a:ea typeface="SimSun" pitchFamily="2" charset="-122"/>
              </a:rPr>
              <a:t>voorbeelden: borgstelling, hypothecair mandaat, blokkering en achterstelling voorschotten vennoten</a:t>
            </a:r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0" y="47625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fr-BE" sz="1800">
                <a:solidFill>
                  <a:srgbClr val="3B3D3C"/>
                </a:solidFill>
                <a:latin typeface="Frutiger LT 45 Std Light"/>
              </a:rPr>
              <a:t>Producten/Starteo</a:t>
            </a:r>
            <a:endParaRPr lang="en-US" sz="1800">
              <a:solidFill>
                <a:srgbClr val="3B3D3C"/>
              </a:solidFill>
              <a:latin typeface="Frutiger LT 45 Std Light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84313"/>
            <a:ext cx="8064500" cy="5113337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BE" altLang="zh-CN" sz="2000" dirty="0" err="1" smtClean="0">
                <a:latin typeface="Frutiger LT 45 Std Light"/>
                <a:ea typeface="SimSun" pitchFamily="2" charset="-122"/>
              </a:rPr>
              <a:t>Ontvankelijkheidscriteria</a:t>
            </a:r>
            <a:endParaRPr lang="fr-BE" altLang="zh-CN" sz="2000" dirty="0" smtClean="0">
              <a:latin typeface="Frutiger LT 45 Std Light"/>
              <a:ea typeface="SimSun" pitchFamily="2" charset="-122"/>
            </a:endParaRPr>
          </a:p>
          <a:p>
            <a:pPr eaLnBrk="1" hangingPunct="1">
              <a:buFontTx/>
              <a:buNone/>
            </a:pPr>
            <a:r>
              <a:rPr lang="fr-BE" altLang="zh-CN" sz="2200" dirty="0" err="1" smtClean="0">
                <a:latin typeface="Frutiger LT 45 Std Light"/>
                <a:ea typeface="SimSun" pitchFamily="2" charset="-122"/>
              </a:rPr>
              <a:t>Naast</a:t>
            </a:r>
            <a:r>
              <a:rPr lang="fr-BE" altLang="zh-CN" sz="2200" dirty="0" smtClean="0">
                <a:latin typeface="Frutiger LT 45 Std Light"/>
                <a:ea typeface="SimSun" pitchFamily="2" charset="-122"/>
              </a:rPr>
              <a:t> de </a:t>
            </a:r>
            <a:r>
              <a:rPr lang="fr-BE" altLang="zh-CN" sz="2200" dirty="0" err="1" smtClean="0">
                <a:latin typeface="Frutiger LT 45 Std Light"/>
                <a:ea typeface="SimSun" pitchFamily="2" charset="-122"/>
              </a:rPr>
              <a:t>kenmerken</a:t>
            </a:r>
            <a:r>
              <a:rPr lang="fr-BE" altLang="zh-CN" sz="2200" dirty="0" smtClean="0">
                <a:latin typeface="Frutiger LT 45 Std Light"/>
                <a:ea typeface="SimSun" pitchFamily="2" charset="-122"/>
              </a:rPr>
              <a:t> van de </a:t>
            </a:r>
            <a:r>
              <a:rPr lang="fr-BE" altLang="zh-CN" sz="2200" dirty="0" err="1" smtClean="0">
                <a:latin typeface="Frutiger LT 45 Std Light"/>
                <a:ea typeface="SimSun" pitchFamily="2" charset="-122"/>
              </a:rPr>
              <a:t>producten</a:t>
            </a:r>
            <a:endParaRPr lang="en-US" altLang="zh-CN" sz="2200" dirty="0" smtClean="0">
              <a:latin typeface="Frutiger LT 45 Std Light"/>
              <a:ea typeface="SimSun" pitchFamily="2" charset="-122"/>
            </a:endParaRPr>
          </a:p>
          <a:p>
            <a:pPr marL="1150938" lvl="2" eaLnBrk="1" hangingPunct="1">
              <a:buClr>
                <a:srgbClr val="333333"/>
              </a:buClr>
            </a:pP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Beantwoorden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aan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de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Europese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criteria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van de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kleine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onderneming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</a:p>
          <a:p>
            <a:pPr marL="1150938" lvl="2" eaLnBrk="1" hangingPunct="1">
              <a:buClr>
                <a:srgbClr val="333333"/>
              </a:buClr>
            </a:pP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Sectorale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beperkingen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</a:p>
          <a:p>
            <a:pPr lvl="3" eaLnBrk="1" hangingPunct="1">
              <a:buClr>
                <a:srgbClr val="333333"/>
              </a:buClr>
            </a:pPr>
            <a:r>
              <a:rPr lang="fr-BE" altLang="zh-CN" i="1" dirty="0" smtClean="0">
                <a:latin typeface="Frutiger LT 45 Std Light"/>
                <a:ea typeface="SimSun" pitchFamily="2" charset="-122"/>
              </a:rPr>
              <a:t>de </a:t>
            </a:r>
            <a:r>
              <a:rPr lang="fr-BE" altLang="zh-CN" i="1" dirty="0" err="1" smtClean="0">
                <a:latin typeface="Frutiger LT 45 Std Light"/>
                <a:ea typeface="SimSun" pitchFamily="2" charset="-122"/>
              </a:rPr>
              <a:t>minimis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: transport (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rollend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materiaal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), 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landbouw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 en export (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verkoopkantoor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 in 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het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buitenland</a:t>
            </a:r>
            <a:r>
              <a:rPr lang="fr-BE" altLang="zh-CN" dirty="0" smtClean="0">
                <a:latin typeface="Frutiger LT 45 Std Light"/>
                <a:ea typeface="SimSun" pitchFamily="2" charset="-122"/>
              </a:rPr>
              <a:t>)</a:t>
            </a:r>
          </a:p>
          <a:p>
            <a:pPr lvl="3" eaLnBrk="1" hangingPunct="1">
              <a:buClr>
                <a:srgbClr val="333333"/>
              </a:buClr>
            </a:pPr>
            <a:r>
              <a:rPr lang="fr-BE" altLang="zh-CN" dirty="0" err="1" smtClean="0">
                <a:latin typeface="Frutiger LT 45 Std Light"/>
                <a:ea typeface="SimSun" pitchFamily="2" charset="-122"/>
              </a:rPr>
              <a:t>trading</a:t>
            </a:r>
            <a:endParaRPr lang="fr-BE" altLang="zh-CN" dirty="0" smtClean="0">
              <a:latin typeface="Frutiger LT 45 Std Light"/>
              <a:ea typeface="SimSun" pitchFamily="2" charset="-122"/>
            </a:endParaRPr>
          </a:p>
          <a:p>
            <a:pPr marL="1150938" lvl="2" eaLnBrk="1" hangingPunct="1">
              <a:buClr>
                <a:srgbClr val="333333"/>
              </a:buClr>
            </a:pP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Min. 10%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eigen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inbreng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in het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totale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investeringsplan</a:t>
            </a:r>
            <a:endParaRPr lang="en-US" altLang="zh-CN" sz="1600" dirty="0" smtClean="0">
              <a:latin typeface="Frutiger LT 45 Std Light"/>
              <a:ea typeface="SimSun" pitchFamily="2" charset="-122"/>
            </a:endParaRPr>
          </a:p>
          <a:p>
            <a:pPr marL="1150938" lvl="2" eaLnBrk="1" hangingPunct="1">
              <a:buClr>
                <a:srgbClr val="333333"/>
              </a:buClr>
            </a:pP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Min. 10%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solvabiliteit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(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eigen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middelen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/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balanstotaal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inclusief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de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nieuwe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 smtClean="0">
                <a:latin typeface="Frutiger LT 45 Std Light"/>
                <a:ea typeface="SimSun" pitchFamily="2" charset="-122"/>
              </a:rPr>
              <a:t>investeringen</a:t>
            </a:r>
            <a:r>
              <a:rPr lang="en-US" altLang="zh-CN" sz="1600" dirty="0" smtClean="0">
                <a:latin typeface="Frutiger LT 45 Std Light"/>
                <a:ea typeface="SimSun" pitchFamily="2" charset="-122"/>
              </a:rPr>
              <a:t>)</a:t>
            </a:r>
          </a:p>
          <a:p>
            <a:pPr marL="1150938" lvl="2" eaLnBrk="1" hangingPunct="1">
              <a:buClr>
                <a:srgbClr val="333333"/>
              </a:buClr>
            </a:pP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Financiering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van de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commercialisatiefase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</a:p>
          <a:p>
            <a:pPr marL="1150938" lvl="2" eaLnBrk="1" hangingPunct="1">
              <a:buFontTx/>
              <a:buNone/>
            </a:pP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	(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investeringen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in R &amp; D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uitgesloten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in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beginfase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)</a:t>
            </a:r>
          </a:p>
          <a:p>
            <a:pPr marL="1150938" lvl="2" eaLnBrk="1" hangingPunct="1">
              <a:buClr>
                <a:srgbClr val="333333"/>
              </a:buClr>
            </a:pP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Enkel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nieuwe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investeringen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(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geen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latin typeface="Frutiger LT 45 Std Light"/>
                <a:ea typeface="SimSun" pitchFamily="2" charset="-122"/>
              </a:rPr>
              <a:t>herfinancieringen</a:t>
            </a:r>
            <a:r>
              <a:rPr lang="fr-BE" altLang="zh-CN" sz="1600" dirty="0" smtClean="0">
                <a:latin typeface="Frutiger LT 45 Std Light"/>
                <a:ea typeface="SimSun" pitchFamily="2" charset="-122"/>
              </a:rPr>
              <a:t>)</a:t>
            </a:r>
            <a:endParaRPr lang="en-US" altLang="zh-CN" sz="1600" dirty="0" smtClean="0">
              <a:latin typeface="Frutiger LT 45 Std Light"/>
              <a:ea typeface="SimSun" pitchFamily="2" charset="-122"/>
            </a:endParaRPr>
          </a:p>
        </p:txBody>
      </p:sp>
      <p:sp>
        <p:nvSpPr>
          <p:cNvPr id="39939" name="Rectangle 4"/>
          <p:cNvSpPr>
            <a:spLocks noChangeArrowheads="1"/>
          </p:cNvSpPr>
          <p:nvPr/>
        </p:nvSpPr>
        <p:spPr bwMode="auto">
          <a:xfrm>
            <a:off x="0" y="476250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zh-CN" sz="180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Criteria</a:t>
            </a:r>
            <a:endParaRPr lang="fr-BE" sz="1800">
              <a:solidFill>
                <a:srgbClr val="3B3D3C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143000"/>
          </a:xfrm>
        </p:spPr>
        <p:txBody>
          <a:bodyPr/>
          <a:lstStyle/>
          <a:p>
            <a:pPr eaLnBrk="1" hangingPunct="1"/>
            <a:r>
              <a:rPr lang="fr-BE" altLang="zh-CN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Initio: Context</a:t>
            </a:r>
            <a:endParaRPr lang="en-US" altLang="zh-CN" smtClean="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539552" y="1844824"/>
            <a:ext cx="7542213" cy="4824537"/>
          </a:xfrm>
        </p:spPr>
        <p:txBody>
          <a:bodyPr/>
          <a:lstStyle/>
          <a:p>
            <a:pPr marL="266700" indent="-266700" eaLnBrk="1" hangingPunct="1">
              <a:buClr>
                <a:srgbClr val="333333"/>
              </a:buClr>
              <a:buFont typeface="Wingdings" pitchFamily="2" charset="2"/>
              <a:buNone/>
            </a:pPr>
            <a:r>
              <a:rPr lang="en-US" altLang="zh-CN" b="1" dirty="0" smtClean="0">
                <a:solidFill>
                  <a:srgbClr val="3B3D3C"/>
                </a:solidFill>
                <a:ea typeface="SimSun" pitchFamily="2" charset="-122"/>
              </a:rPr>
              <a:t>Initio</a:t>
            </a:r>
          </a:p>
          <a:p>
            <a:pPr marL="266700" indent="-266700" eaLnBrk="1" hangingPunct="1">
              <a:buClr>
                <a:srgbClr val="333333"/>
              </a:buClr>
              <a:buFont typeface="Wingdings" pitchFamily="2" charset="2"/>
              <a:buNone/>
            </a:pPr>
            <a:endParaRPr lang="en-US" altLang="zh-CN" b="1" dirty="0" smtClean="0">
              <a:solidFill>
                <a:srgbClr val="3B3D3C"/>
              </a:solidFill>
              <a:ea typeface="SimSun" pitchFamily="2" charset="-122"/>
            </a:endParaRPr>
          </a:p>
          <a:p>
            <a:pPr marL="266700" indent="-266700" eaLnBrk="1" hangingPunct="1">
              <a:buClr>
                <a:srgbClr val="333333"/>
              </a:buClr>
              <a:buFont typeface="Wingdings" pitchFamily="2" charset="2"/>
              <a:buChar char="§"/>
            </a:pPr>
            <a:r>
              <a:rPr lang="en-US" altLang="zh-CN" sz="2000" dirty="0" err="1" smtClean="0">
                <a:solidFill>
                  <a:srgbClr val="3B3D3C"/>
                </a:solidFill>
                <a:ea typeface="SimSun" pitchFamily="2" charset="-122"/>
              </a:rPr>
              <a:t>antwoord</a:t>
            </a:r>
            <a:r>
              <a:rPr lang="en-US" altLang="zh-CN" sz="2000" dirty="0" smtClean="0">
                <a:solidFill>
                  <a:srgbClr val="3B3D3C"/>
                </a:solidFill>
                <a:ea typeface="SimSun" pitchFamily="2" charset="-122"/>
              </a:rPr>
              <a:t> van de </a:t>
            </a:r>
            <a:r>
              <a:rPr lang="en-US" altLang="zh-CN" sz="2000" dirty="0" err="1" smtClean="0">
                <a:solidFill>
                  <a:srgbClr val="3B3D3C"/>
                </a:solidFill>
                <a:ea typeface="SimSun" pitchFamily="2" charset="-122"/>
              </a:rPr>
              <a:t>federale</a:t>
            </a:r>
            <a:r>
              <a:rPr lang="en-US" altLang="zh-CN" sz="2000" dirty="0" smtClean="0">
                <a:solidFill>
                  <a:srgbClr val="3B3D3C"/>
                </a:solidFill>
                <a:ea typeface="SimSun" pitchFamily="2" charset="-122"/>
              </a:rPr>
              <a:t> </a:t>
            </a:r>
            <a:r>
              <a:rPr lang="en-US" altLang="zh-CN" sz="2000" dirty="0" err="1" smtClean="0">
                <a:solidFill>
                  <a:srgbClr val="3B3D3C"/>
                </a:solidFill>
                <a:ea typeface="SimSun" pitchFamily="2" charset="-122"/>
              </a:rPr>
              <a:t>overheid</a:t>
            </a:r>
            <a:r>
              <a:rPr lang="en-US" altLang="zh-CN" sz="2000" dirty="0" smtClean="0">
                <a:solidFill>
                  <a:srgbClr val="3B3D3C"/>
                </a:solidFill>
                <a:ea typeface="SimSun" pitchFamily="2" charset="-122"/>
              </a:rPr>
              <a:t> op de </a:t>
            </a:r>
            <a:r>
              <a:rPr lang="en-US" altLang="zh-CN" sz="2000" dirty="0" err="1" smtClean="0">
                <a:solidFill>
                  <a:srgbClr val="3B3D3C"/>
                </a:solidFill>
                <a:ea typeface="SimSun" pitchFamily="2" charset="-122"/>
              </a:rPr>
              <a:t>kredietbehoefte</a:t>
            </a:r>
            <a:r>
              <a:rPr lang="en-US" altLang="zh-CN" sz="2000" dirty="0" smtClean="0">
                <a:solidFill>
                  <a:srgbClr val="3B3D3C"/>
                </a:solidFill>
                <a:ea typeface="SimSun" pitchFamily="2" charset="-122"/>
              </a:rPr>
              <a:t> van KMO</a:t>
            </a:r>
            <a:r>
              <a:rPr lang="en-US" altLang="zh-CN" sz="20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’</a:t>
            </a:r>
            <a:r>
              <a:rPr lang="en-US" altLang="zh-CN" sz="2000" dirty="0" smtClean="0">
                <a:solidFill>
                  <a:srgbClr val="3B3D3C"/>
                </a:solidFill>
                <a:ea typeface="SimSun" pitchFamily="2" charset="-122"/>
              </a:rPr>
              <a:t>s in </a:t>
            </a:r>
            <a:r>
              <a:rPr lang="en-US" altLang="zh-CN" sz="2000" dirty="0" err="1" smtClean="0">
                <a:solidFill>
                  <a:srgbClr val="3B3D3C"/>
                </a:solidFill>
                <a:ea typeface="SimSun" pitchFamily="2" charset="-122"/>
              </a:rPr>
              <a:t>Belgi</a:t>
            </a:r>
            <a:r>
              <a:rPr lang="en-US" altLang="zh-CN" sz="20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ë</a:t>
            </a:r>
            <a:endParaRPr lang="en-US" altLang="zh-CN" sz="2000" dirty="0" smtClean="0">
              <a:solidFill>
                <a:srgbClr val="3B3D3C"/>
              </a:solidFill>
              <a:ea typeface="SimSun" pitchFamily="2" charset="-122"/>
            </a:endParaRPr>
          </a:p>
          <a:p>
            <a:pPr marL="266700" indent="-266700" eaLnBrk="1" hangingPunct="1">
              <a:buClr>
                <a:srgbClr val="333333"/>
              </a:buClr>
              <a:buFont typeface="Wingdings" pitchFamily="2" charset="2"/>
              <a:buChar char="§"/>
            </a:pPr>
            <a:endParaRPr lang="en-US" altLang="zh-CN" sz="2000" dirty="0" smtClean="0">
              <a:solidFill>
                <a:srgbClr val="3B3D3C"/>
              </a:solidFill>
              <a:ea typeface="SimSun" pitchFamily="2" charset="-122"/>
            </a:endParaRPr>
          </a:p>
          <a:p>
            <a:pPr marL="266700" indent="-266700" eaLnBrk="1" hangingPunct="1">
              <a:buClr>
                <a:srgbClr val="333333"/>
              </a:buClr>
              <a:buFont typeface="Wingdings" pitchFamily="2" charset="2"/>
              <a:buChar char="§"/>
            </a:pPr>
            <a:r>
              <a:rPr lang="en-US" altLang="zh-CN" sz="2000" dirty="0" err="1" smtClean="0">
                <a:solidFill>
                  <a:srgbClr val="3B3D3C"/>
                </a:solidFill>
                <a:ea typeface="SimSun" pitchFamily="2" charset="-122"/>
              </a:rPr>
              <a:t>complementair</a:t>
            </a:r>
            <a:r>
              <a:rPr lang="en-US" altLang="zh-CN" sz="2000" dirty="0" smtClean="0">
                <a:solidFill>
                  <a:srgbClr val="3B3D3C"/>
                </a:solidFill>
                <a:ea typeface="SimSun" pitchFamily="2" charset="-122"/>
              </a:rPr>
              <a:t> </a:t>
            </a:r>
            <a:r>
              <a:rPr lang="en-US" altLang="zh-CN" sz="2000" dirty="0" err="1" smtClean="0">
                <a:solidFill>
                  <a:srgbClr val="3B3D3C"/>
                </a:solidFill>
                <a:ea typeface="SimSun" pitchFamily="2" charset="-122"/>
              </a:rPr>
              <a:t>aan</a:t>
            </a:r>
            <a:r>
              <a:rPr lang="en-US" altLang="zh-CN" sz="2000" dirty="0" smtClean="0">
                <a:solidFill>
                  <a:srgbClr val="3B3D3C"/>
                </a:solidFill>
                <a:ea typeface="SimSun" pitchFamily="2" charset="-122"/>
              </a:rPr>
              <a:t> de </a:t>
            </a:r>
            <a:r>
              <a:rPr lang="en-US" altLang="zh-CN" sz="2000" dirty="0" err="1" smtClean="0">
                <a:solidFill>
                  <a:srgbClr val="3B3D3C"/>
                </a:solidFill>
                <a:ea typeface="SimSun" pitchFamily="2" charset="-122"/>
              </a:rPr>
              <a:t>bestaande</a:t>
            </a:r>
            <a:r>
              <a:rPr lang="en-US" altLang="zh-CN" sz="2000" dirty="0" smtClean="0">
                <a:solidFill>
                  <a:srgbClr val="3B3D3C"/>
                </a:solidFill>
                <a:ea typeface="SimSun" pitchFamily="2" charset="-122"/>
              </a:rPr>
              <a:t> </a:t>
            </a:r>
            <a:r>
              <a:rPr lang="en-US" altLang="zh-CN" sz="2000" dirty="0" err="1" smtClean="0">
                <a:solidFill>
                  <a:srgbClr val="3B3D3C"/>
                </a:solidFill>
                <a:ea typeface="SimSun" pitchFamily="2" charset="-122"/>
              </a:rPr>
              <a:t>producten</a:t>
            </a:r>
            <a:r>
              <a:rPr lang="en-US" altLang="zh-CN" sz="2000" dirty="0" smtClean="0">
                <a:solidFill>
                  <a:srgbClr val="3B3D3C"/>
                </a:solidFill>
                <a:ea typeface="SimSun" pitchFamily="2" charset="-122"/>
              </a:rPr>
              <a:t> van het Participatiefonds</a:t>
            </a:r>
          </a:p>
          <a:p>
            <a:pPr marL="266700" indent="-266700" eaLnBrk="1" hangingPunct="1">
              <a:buClr>
                <a:srgbClr val="333333"/>
              </a:buClr>
              <a:buFont typeface="Wingdings" pitchFamily="2" charset="2"/>
              <a:buChar char="§"/>
            </a:pPr>
            <a:endParaRPr lang="en-US" altLang="zh-CN" sz="2000" dirty="0" smtClean="0">
              <a:solidFill>
                <a:srgbClr val="3B3D3C"/>
              </a:solidFill>
              <a:ea typeface="SimSun" pitchFamily="2" charset="-122"/>
            </a:endParaRPr>
          </a:p>
          <a:p>
            <a:pPr marL="266700" indent="-266700" eaLnBrk="1" hangingPunct="1">
              <a:buClr>
                <a:srgbClr val="333333"/>
              </a:buClr>
              <a:buFont typeface="Wingdings" pitchFamily="2" charset="2"/>
              <a:buChar char="§"/>
            </a:pPr>
            <a:r>
              <a:rPr lang="en-US" altLang="zh-CN" sz="20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omgekeerde</a:t>
            </a:r>
            <a:r>
              <a:rPr lang="en-US" altLang="zh-CN" sz="2000" dirty="0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 </a:t>
            </a:r>
            <a:r>
              <a:rPr lang="en-US" altLang="zh-CN" sz="2000" dirty="0" err="1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indieningsprocedure</a:t>
            </a:r>
            <a:endParaRPr lang="en-US" altLang="zh-CN" sz="2000" dirty="0" smtClean="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  <a:p>
            <a:pPr marL="266700" indent="-266700" eaLnBrk="1" hangingPunct="1">
              <a:lnSpc>
                <a:spcPct val="150000"/>
              </a:lnSpc>
              <a:buClr>
                <a:srgbClr val="333333"/>
              </a:buClr>
              <a:buFont typeface="Wingdings" pitchFamily="2" charset="2"/>
              <a:buNone/>
            </a:pPr>
            <a:endParaRPr lang="en-US" altLang="zh-CN" sz="2000" dirty="0" smtClean="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  <a:p>
            <a:pPr marL="266700" indent="-266700" eaLnBrk="1" hangingPunct="1">
              <a:buFontTx/>
              <a:buNone/>
            </a:pPr>
            <a:endParaRPr lang="en-US" altLang="zh-CN" sz="2000" dirty="0" smtClean="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ChangeArrowheads="1"/>
          </p:cNvSpPr>
          <p:nvPr/>
        </p:nvSpPr>
        <p:spPr bwMode="auto">
          <a:xfrm>
            <a:off x="395288" y="1268413"/>
            <a:ext cx="67691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609600" indent="-609600">
              <a:spcBef>
                <a:spcPct val="20000"/>
              </a:spcBef>
            </a:pPr>
            <a:r>
              <a:rPr lang="fr-BE" altLang="zh-CN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Omgekeerde indieningsprocedure</a:t>
            </a:r>
            <a:endParaRPr lang="en-US" altLang="zh-CN">
              <a:solidFill>
                <a:srgbClr val="3B3D3C"/>
              </a:solidFill>
              <a:latin typeface="Frutiger LT Std 55 Roman" charset="0"/>
              <a:ea typeface="SimSun" pitchFamily="2" charset="-122"/>
            </a:endParaRP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395288" y="2133600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BE" sz="1800">
                <a:solidFill>
                  <a:srgbClr val="3B3D3C"/>
                </a:solidFill>
                <a:latin typeface="Frutiger LT 45 Std Light"/>
              </a:rPr>
              <a:t>Klassiek: Starteo/Optimeo</a:t>
            </a:r>
            <a:endParaRPr lang="en-US" sz="1800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2555875" y="2708275"/>
            <a:ext cx="1079500" cy="1079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fr-BE" sz="1000" b="1">
              <a:solidFill>
                <a:srgbClr val="333333"/>
              </a:solidFill>
              <a:latin typeface="Frutiger LT 45 Std Light"/>
            </a:endParaRPr>
          </a:p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Bank</a:t>
            </a:r>
          </a:p>
          <a:p>
            <a:pPr eaLnBrk="0" hangingPunct="0"/>
            <a:r>
              <a:rPr lang="fr-BE" sz="1200">
                <a:solidFill>
                  <a:srgbClr val="3B3D3C"/>
                </a:solidFill>
                <a:latin typeface="Frutiger LT 45 Std Light"/>
              </a:rPr>
              <a:t>analyse bankkrediet</a:t>
            </a:r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>
              <a:latin typeface="Frutiger LT 45 Std Light"/>
            </a:endParaRPr>
          </a:p>
        </p:txBody>
      </p:sp>
      <p:sp>
        <p:nvSpPr>
          <p:cNvPr id="41989" name="AutoShape 5"/>
          <p:cNvSpPr>
            <a:spLocks noChangeArrowheads="1"/>
          </p:cNvSpPr>
          <p:nvPr/>
        </p:nvSpPr>
        <p:spPr bwMode="auto">
          <a:xfrm>
            <a:off x="4932363" y="2708275"/>
            <a:ext cx="1439862" cy="1079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fr-BE" sz="1400" b="1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Participatie-</a:t>
            </a:r>
          </a:p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fonds</a:t>
            </a:r>
          </a:p>
          <a:p>
            <a:pPr eaLnBrk="0" hangingPunct="0"/>
            <a:r>
              <a:rPr lang="fr-BE" sz="1200">
                <a:solidFill>
                  <a:srgbClr val="3B3D3C"/>
                </a:solidFill>
                <a:latin typeface="Frutiger LT 45 Std Light"/>
              </a:rPr>
              <a:t>analyse Starteo/Optimeo</a:t>
            </a: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>
              <a:latin typeface="Frutiger LT 45 Std Light"/>
            </a:endParaRPr>
          </a:p>
        </p:txBody>
      </p:sp>
      <p:sp>
        <p:nvSpPr>
          <p:cNvPr id="41990" name="AutoShape 7"/>
          <p:cNvSpPr>
            <a:spLocks noChangeArrowheads="1"/>
          </p:cNvSpPr>
          <p:nvPr/>
        </p:nvSpPr>
        <p:spPr bwMode="auto">
          <a:xfrm>
            <a:off x="3779838" y="3257550"/>
            <a:ext cx="935037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Text Box 8"/>
          <p:cNvSpPr txBox="1">
            <a:spLocks noChangeArrowheads="1"/>
          </p:cNvSpPr>
          <p:nvPr/>
        </p:nvSpPr>
        <p:spPr bwMode="auto">
          <a:xfrm>
            <a:off x="3779838" y="2852738"/>
            <a:ext cx="8143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BE" sz="1400">
                <a:latin typeface="Frutiger LT 45 Std Light"/>
              </a:rPr>
              <a:t>akkoord</a:t>
            </a:r>
          </a:p>
        </p:txBody>
      </p:sp>
      <p:sp>
        <p:nvSpPr>
          <p:cNvPr id="41992" name="AutoShape 9"/>
          <p:cNvSpPr>
            <a:spLocks noChangeArrowheads="1"/>
          </p:cNvSpPr>
          <p:nvPr/>
        </p:nvSpPr>
        <p:spPr bwMode="auto">
          <a:xfrm>
            <a:off x="6659563" y="3284538"/>
            <a:ext cx="935037" cy="287337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AutoShape 10"/>
          <p:cNvSpPr>
            <a:spLocks noChangeArrowheads="1"/>
          </p:cNvSpPr>
          <p:nvPr/>
        </p:nvSpPr>
        <p:spPr bwMode="auto">
          <a:xfrm>
            <a:off x="250825" y="2708275"/>
            <a:ext cx="1079500" cy="1079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KO</a:t>
            </a:r>
          </a:p>
          <a:p>
            <a:pPr eaLnBrk="0" hangingPunct="0"/>
            <a:endParaRPr lang="fr-BE" sz="1200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>
              <a:latin typeface="Frutiger LT 45 Std Light"/>
            </a:endParaRPr>
          </a:p>
        </p:txBody>
      </p:sp>
      <p:sp>
        <p:nvSpPr>
          <p:cNvPr id="41994" name="AutoShape 11"/>
          <p:cNvSpPr>
            <a:spLocks noChangeArrowheads="1"/>
          </p:cNvSpPr>
          <p:nvPr/>
        </p:nvSpPr>
        <p:spPr bwMode="auto">
          <a:xfrm>
            <a:off x="7812088" y="2708275"/>
            <a:ext cx="1079500" cy="1079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KO</a:t>
            </a:r>
          </a:p>
          <a:p>
            <a:pPr eaLnBrk="0" hangingPunct="0"/>
            <a:endParaRPr lang="fr-BE" sz="1200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>
              <a:latin typeface="Frutiger LT 45 Std Light"/>
            </a:endParaRPr>
          </a:p>
        </p:txBody>
      </p:sp>
      <p:sp>
        <p:nvSpPr>
          <p:cNvPr id="41995" name="AutoShape 12"/>
          <p:cNvSpPr>
            <a:spLocks noChangeArrowheads="1"/>
          </p:cNvSpPr>
          <p:nvPr/>
        </p:nvSpPr>
        <p:spPr bwMode="auto">
          <a:xfrm>
            <a:off x="1403350" y="3257550"/>
            <a:ext cx="935038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Text Box 13"/>
          <p:cNvSpPr txBox="1">
            <a:spLocks noChangeArrowheads="1"/>
          </p:cNvSpPr>
          <p:nvPr/>
        </p:nvSpPr>
        <p:spPr bwMode="auto">
          <a:xfrm>
            <a:off x="1403350" y="2852738"/>
            <a:ext cx="92233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BE" sz="1400">
                <a:latin typeface="Frutiger LT 45 Std Light"/>
              </a:rPr>
              <a:t>aanvraag</a:t>
            </a:r>
          </a:p>
        </p:txBody>
      </p:sp>
      <p:sp>
        <p:nvSpPr>
          <p:cNvPr id="41997" name="Text Box 14"/>
          <p:cNvSpPr txBox="1">
            <a:spLocks noChangeArrowheads="1"/>
          </p:cNvSpPr>
          <p:nvPr/>
        </p:nvSpPr>
        <p:spPr bwMode="auto">
          <a:xfrm>
            <a:off x="395288" y="4365625"/>
            <a:ext cx="460851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</a:pPr>
            <a:r>
              <a:rPr lang="fr-BE" sz="1800" dirty="0" err="1" smtClean="0">
                <a:solidFill>
                  <a:srgbClr val="3B3D3C"/>
                </a:solidFill>
                <a:latin typeface="Frutiger LT 45 Std Light"/>
              </a:rPr>
              <a:t>Initio</a:t>
            </a:r>
            <a:r>
              <a:rPr lang="fr-BE" sz="1800" dirty="0" smtClean="0">
                <a:solidFill>
                  <a:srgbClr val="3B3D3C"/>
                </a:solidFill>
                <a:latin typeface="Frutiger LT 45 Std Light"/>
              </a:rPr>
              <a:t>:</a:t>
            </a:r>
            <a:endParaRPr lang="en-US" sz="1800" dirty="0">
              <a:solidFill>
                <a:srgbClr val="3B3D3C"/>
              </a:solidFill>
              <a:latin typeface="Frutiger LT 45 Std Light"/>
            </a:endParaRPr>
          </a:p>
        </p:txBody>
      </p:sp>
      <p:sp>
        <p:nvSpPr>
          <p:cNvPr id="41998" name="AutoShape 15"/>
          <p:cNvSpPr>
            <a:spLocks noChangeArrowheads="1"/>
          </p:cNvSpPr>
          <p:nvPr/>
        </p:nvSpPr>
        <p:spPr bwMode="auto">
          <a:xfrm>
            <a:off x="5940425" y="4941888"/>
            <a:ext cx="1079500" cy="1079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fr-BE" sz="1000" b="1">
              <a:solidFill>
                <a:srgbClr val="333333"/>
              </a:solidFill>
              <a:latin typeface="Frutiger LT 45 Std Light"/>
            </a:endParaRPr>
          </a:p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Bank</a:t>
            </a:r>
          </a:p>
          <a:p>
            <a:pPr eaLnBrk="0" hangingPunct="0"/>
            <a:r>
              <a:rPr lang="fr-BE" sz="1200">
                <a:solidFill>
                  <a:srgbClr val="3B3D3C"/>
                </a:solidFill>
                <a:latin typeface="Frutiger LT 45 Std Light"/>
              </a:rPr>
              <a:t>analyse bankkrediet</a:t>
            </a:r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>
              <a:latin typeface="Frutiger LT 45 Std Light"/>
            </a:endParaRPr>
          </a:p>
        </p:txBody>
      </p:sp>
      <p:sp>
        <p:nvSpPr>
          <p:cNvPr id="41999" name="AutoShape 16"/>
          <p:cNvSpPr>
            <a:spLocks noChangeArrowheads="1"/>
          </p:cNvSpPr>
          <p:nvPr/>
        </p:nvSpPr>
        <p:spPr bwMode="auto">
          <a:xfrm>
            <a:off x="3563938" y="4941888"/>
            <a:ext cx="1439862" cy="1079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fr-BE" sz="1400" b="1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Participatie-</a:t>
            </a:r>
          </a:p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fonds</a:t>
            </a:r>
          </a:p>
          <a:p>
            <a:pPr eaLnBrk="0" hangingPunct="0"/>
            <a:r>
              <a:rPr lang="fr-BE" sz="1200">
                <a:solidFill>
                  <a:srgbClr val="3B3D3C"/>
                </a:solidFill>
                <a:latin typeface="Frutiger LT 45 Std Light"/>
              </a:rPr>
              <a:t>analyse Initio</a:t>
            </a: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>
              <a:latin typeface="Frutiger LT 45 Std Light"/>
            </a:endParaRPr>
          </a:p>
        </p:txBody>
      </p:sp>
      <p:sp>
        <p:nvSpPr>
          <p:cNvPr id="42000" name="AutoShape 17"/>
          <p:cNvSpPr>
            <a:spLocks noChangeArrowheads="1"/>
          </p:cNvSpPr>
          <p:nvPr/>
        </p:nvSpPr>
        <p:spPr bwMode="auto">
          <a:xfrm>
            <a:off x="5097463" y="5489575"/>
            <a:ext cx="769937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1" name="Text Box 18"/>
          <p:cNvSpPr txBox="1">
            <a:spLocks noChangeArrowheads="1"/>
          </p:cNvSpPr>
          <p:nvPr/>
        </p:nvSpPr>
        <p:spPr bwMode="auto">
          <a:xfrm>
            <a:off x="5076825" y="5084763"/>
            <a:ext cx="814388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BE" sz="1400">
                <a:latin typeface="Frutiger LT 45 Std Light"/>
              </a:rPr>
              <a:t>akkoord</a:t>
            </a:r>
          </a:p>
        </p:txBody>
      </p:sp>
      <p:sp>
        <p:nvSpPr>
          <p:cNvPr id="42002" name="AutoShape 19"/>
          <p:cNvSpPr>
            <a:spLocks noChangeArrowheads="1"/>
          </p:cNvSpPr>
          <p:nvPr/>
        </p:nvSpPr>
        <p:spPr bwMode="auto">
          <a:xfrm>
            <a:off x="7164388" y="5445125"/>
            <a:ext cx="574675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3" name="AutoShape 20"/>
          <p:cNvSpPr>
            <a:spLocks noChangeArrowheads="1"/>
          </p:cNvSpPr>
          <p:nvPr/>
        </p:nvSpPr>
        <p:spPr bwMode="auto">
          <a:xfrm>
            <a:off x="7812088" y="4941888"/>
            <a:ext cx="1079500" cy="1079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KO</a:t>
            </a:r>
          </a:p>
          <a:p>
            <a:pPr eaLnBrk="0" hangingPunct="0"/>
            <a:endParaRPr lang="fr-BE" sz="1200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>
              <a:latin typeface="Frutiger LT 45 Std Light"/>
            </a:endParaRPr>
          </a:p>
        </p:txBody>
      </p:sp>
      <p:sp>
        <p:nvSpPr>
          <p:cNvPr id="42004" name="AutoShape 21"/>
          <p:cNvSpPr>
            <a:spLocks noChangeArrowheads="1"/>
          </p:cNvSpPr>
          <p:nvPr/>
        </p:nvSpPr>
        <p:spPr bwMode="auto">
          <a:xfrm>
            <a:off x="2774950" y="5489575"/>
            <a:ext cx="558800" cy="287338"/>
          </a:xfrm>
          <a:custGeom>
            <a:avLst/>
            <a:gdLst>
              <a:gd name="T0" fmla="*/ 2147483647 w 21600"/>
              <a:gd name="T1" fmla="*/ 0 h 21600"/>
              <a:gd name="T2" fmla="*/ 0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00 h 21600"/>
              <a:gd name="T14" fmla="*/ 18900 w 21600"/>
              <a:gd name="T15" fmla="*/ 16200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2005" name="Text Box 22"/>
          <p:cNvSpPr txBox="1">
            <a:spLocks noChangeArrowheads="1"/>
          </p:cNvSpPr>
          <p:nvPr/>
        </p:nvSpPr>
        <p:spPr bwMode="auto">
          <a:xfrm>
            <a:off x="2627313" y="5084763"/>
            <a:ext cx="92233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BE" sz="1400">
                <a:latin typeface="Frutiger LT 45 Std Light"/>
              </a:rPr>
              <a:t>aanvraag</a:t>
            </a:r>
          </a:p>
        </p:txBody>
      </p:sp>
      <p:sp>
        <p:nvSpPr>
          <p:cNvPr id="42006" name="AutoShape 23"/>
          <p:cNvSpPr>
            <a:spLocks noChangeArrowheads="1"/>
          </p:cNvSpPr>
          <p:nvPr/>
        </p:nvSpPr>
        <p:spPr bwMode="auto">
          <a:xfrm>
            <a:off x="250825" y="4941888"/>
            <a:ext cx="1079500" cy="10795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KO</a:t>
            </a:r>
          </a:p>
          <a:p>
            <a:pPr eaLnBrk="0" hangingPunct="0"/>
            <a:endParaRPr lang="fr-BE" sz="1200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>
              <a:latin typeface="Frutiger LT 45 Std Light"/>
            </a:endParaRPr>
          </a:p>
        </p:txBody>
      </p:sp>
      <p:sp>
        <p:nvSpPr>
          <p:cNvPr id="42007" name="AutoShape 24"/>
          <p:cNvSpPr>
            <a:spLocks noChangeArrowheads="1"/>
          </p:cNvSpPr>
          <p:nvPr/>
        </p:nvSpPr>
        <p:spPr bwMode="auto">
          <a:xfrm>
            <a:off x="1042988" y="4941888"/>
            <a:ext cx="1441450" cy="1079500"/>
          </a:xfrm>
          <a:prstGeom prst="roundRect">
            <a:avLst>
              <a:gd name="adj" fmla="val 16667"/>
            </a:avLst>
          </a:prstGeom>
          <a:solidFill>
            <a:srgbClr val="CCECFF"/>
          </a:solidFill>
          <a:ln w="9525">
            <a:solidFill>
              <a:srgbClr val="99CCFF"/>
            </a:solidFill>
            <a:round/>
            <a:headEnd/>
            <a:tailEnd/>
          </a:ln>
        </p:spPr>
        <p:txBody>
          <a:bodyPr anchor="ctr"/>
          <a:lstStyle/>
          <a:p>
            <a:pPr eaLnBrk="0" hangingPunct="0"/>
            <a:endParaRPr lang="fr-BE" sz="1400" b="1">
              <a:solidFill>
                <a:srgbClr val="333333"/>
              </a:solidFill>
              <a:latin typeface="Frutiger LT 45 Std Light"/>
            </a:endParaRPr>
          </a:p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Cijfer-</a:t>
            </a:r>
          </a:p>
          <a:p>
            <a:pPr eaLnBrk="0" hangingPunct="0"/>
            <a:r>
              <a:rPr lang="fr-BE" sz="1400" b="1">
                <a:solidFill>
                  <a:srgbClr val="3B3D3C"/>
                </a:solidFill>
                <a:latin typeface="Frutiger LT 45 Std Light"/>
              </a:rPr>
              <a:t>beroepen</a:t>
            </a: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eaLnBrk="0" hangingPunct="0"/>
            <a:endParaRPr lang="en-US" sz="1200">
              <a:solidFill>
                <a:srgbClr val="3B3D3C"/>
              </a:solidFill>
              <a:latin typeface="Frutiger LT 45 Std Light"/>
            </a:endParaRPr>
          </a:p>
          <a:p>
            <a:pPr algn="ctr" eaLnBrk="0" hangingPunct="0"/>
            <a:endParaRPr lang="en-US" sz="1200">
              <a:latin typeface="Frutiger LT 45 Std Light"/>
            </a:endParaRPr>
          </a:p>
        </p:txBody>
      </p:sp>
      <p:sp>
        <p:nvSpPr>
          <p:cNvPr id="42008" name="Rectangle 25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143000"/>
          </a:xfrm>
          <a:noFill/>
        </p:spPr>
        <p:txBody>
          <a:bodyPr/>
          <a:lstStyle/>
          <a:p>
            <a:pPr eaLnBrk="1" hangingPunct="1"/>
            <a:r>
              <a:rPr lang="fr-BE" altLang="zh-CN" sz="180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Producten/Initio</a:t>
            </a:r>
            <a:endParaRPr lang="en-US" altLang="zh-CN" sz="1800" smtClean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143000"/>
          </a:xfrm>
          <a:noFill/>
        </p:spPr>
        <p:txBody>
          <a:bodyPr/>
          <a:lstStyle/>
          <a:p>
            <a:pPr eaLnBrk="1" hangingPunct="1"/>
            <a:r>
              <a:rPr lang="fr-BE" altLang="zh-CN" sz="180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Producten/Initio</a:t>
            </a:r>
            <a:endParaRPr lang="en-US" altLang="zh-CN" sz="1800" smtClean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12875"/>
            <a:ext cx="6397625" cy="604838"/>
          </a:xfrm>
        </p:spPr>
        <p:txBody>
          <a:bodyPr/>
          <a:lstStyle/>
          <a:p>
            <a:pPr eaLnBrk="1" hangingPunct="1">
              <a:buClr>
                <a:srgbClr val="333333"/>
              </a:buClr>
              <a:buFontTx/>
              <a:buNone/>
            </a:pPr>
            <a:r>
              <a:rPr lang="fr-BE" altLang="zh-CN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Productkenmerken</a:t>
            </a:r>
          </a:p>
          <a:p>
            <a:pPr eaLnBrk="1" hangingPunct="1">
              <a:buClr>
                <a:srgbClr val="333333"/>
              </a:buClr>
              <a:buFontTx/>
              <a:buNone/>
            </a:pPr>
            <a:endParaRPr lang="en-US" altLang="zh-CN" smtClean="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</p:txBody>
      </p:sp>
      <p:sp>
        <p:nvSpPr>
          <p:cNvPr id="43012" name="Rectangle 4"/>
          <p:cNvSpPr>
            <a:spLocks noChangeArrowheads="1"/>
          </p:cNvSpPr>
          <p:nvPr/>
        </p:nvSpPr>
        <p:spPr bwMode="auto">
          <a:xfrm>
            <a:off x="755650" y="1916113"/>
            <a:ext cx="7848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voor</a:t>
            </a:r>
            <a:r>
              <a:rPr lang="en-US" altLang="zh-CN" sz="20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wie</a:t>
            </a:r>
            <a:r>
              <a:rPr lang="en-US" altLang="zh-CN" sz="20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?</a:t>
            </a:r>
            <a:r>
              <a:rPr lang="en-US" altLang="zh-CN" sz="2000" b="1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ko</a:t>
            </a:r>
            <a:r>
              <a:rPr lang="en-US" altLang="zh-CN" sz="1600" dirty="0" err="1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’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s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(minder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dan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50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werknemers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)</a:t>
            </a:r>
          </a:p>
          <a:p>
            <a:pPr marL="342900" indent="-3429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voor</a:t>
            </a:r>
            <a:r>
              <a:rPr lang="en-US" altLang="zh-CN" sz="20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wat</a:t>
            </a:r>
            <a:r>
              <a:rPr lang="en-US" altLang="zh-CN" sz="20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?</a:t>
            </a:r>
            <a:r>
              <a:rPr lang="en-US" altLang="zh-CN" sz="2000" b="1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alle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investeringen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(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ook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behoefte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aan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bedrijfskapitaal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). </a:t>
            </a:r>
            <a:r>
              <a:rPr lang="fr-BE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Geen</a:t>
            </a:r>
            <a:r>
              <a:rPr lang="fr-BE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financiering</a:t>
            </a:r>
            <a:r>
              <a:rPr lang="fr-BE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van </a:t>
            </a:r>
            <a:r>
              <a:rPr lang="fr-BE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aankoop</a:t>
            </a:r>
            <a:r>
              <a:rPr lang="fr-BE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van </a:t>
            </a:r>
            <a:r>
              <a:rPr lang="fr-BE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onroerende</a:t>
            </a:r>
            <a:r>
              <a:rPr lang="fr-BE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goederen</a:t>
            </a:r>
            <a:r>
              <a:rPr lang="fr-BE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of van </a:t>
            </a:r>
            <a:r>
              <a:rPr lang="fr-BE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nieuwbouw</a:t>
            </a:r>
            <a:r>
              <a:rPr lang="fr-BE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. </a:t>
            </a:r>
          </a:p>
          <a:p>
            <a:pPr marL="342900" indent="-3429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20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maximumbedrag</a:t>
            </a:r>
            <a:endParaRPr lang="en-US" altLang="zh-CN" sz="2000" dirty="0">
              <a:solidFill>
                <a:srgbClr val="3B3D3C"/>
              </a:solidFill>
              <a:latin typeface="Frutiger LT Std 55 Roman" charset="0"/>
              <a:ea typeface="SimSun" pitchFamily="2" charset="-122"/>
            </a:endParaRP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</a:pP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kleinste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van de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volgende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bedragen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:</a:t>
            </a: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€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100.000</a:t>
            </a: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5 x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eigen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inbreng</a:t>
            </a:r>
            <a:endParaRPr lang="en-US" altLang="zh-CN" sz="1600" dirty="0">
              <a:solidFill>
                <a:srgbClr val="3B3D3C"/>
              </a:solidFill>
              <a:latin typeface="Frutiger LT Std 55 Roman" charset="0"/>
              <a:ea typeface="SimSun" pitchFamily="2" charset="-122"/>
            </a:endParaRP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50% van het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totale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investeringsbedrag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(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saldo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=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eigen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inbreng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+ </a:t>
            </a:r>
            <a:r>
              <a:rPr lang="en-US" altLang="zh-CN" sz="1600" dirty="0" err="1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bankkrediet</a:t>
            </a:r>
            <a:r>
              <a:rPr lang="en-US" altLang="zh-CN" sz="1600" dirty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)</a:t>
            </a:r>
          </a:p>
          <a:p>
            <a:pPr marL="342900" indent="-3429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intrestvoet</a:t>
            </a:r>
            <a:endParaRPr lang="en-US" altLang="zh-CN" sz="20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smtClean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4% 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vaste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 </a:t>
            </a:r>
            <a:r>
              <a:rPr lang="en-US" altLang="zh-CN" sz="1600" dirty="0" err="1" smtClean="0">
                <a:solidFill>
                  <a:srgbClr val="3B3D3C"/>
                </a:solidFill>
                <a:latin typeface="Frutiger LT Std 55 Roman" charset="0"/>
                <a:ea typeface="SimSun" pitchFamily="2" charset="-122"/>
              </a:rPr>
              <a:t>intrestvoet</a:t>
            </a:r>
            <a:endParaRPr lang="en-US" altLang="zh-CN" sz="1600" dirty="0">
              <a:solidFill>
                <a:srgbClr val="3B3D3C"/>
              </a:solidFill>
              <a:latin typeface="Frutiger LT Std 55 Roman" charset="0"/>
              <a:ea typeface="SimSun" pitchFamily="2" charset="-122"/>
            </a:endParaRP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endParaRPr lang="en-US" altLang="zh-CN" sz="1600" dirty="0">
              <a:solidFill>
                <a:srgbClr val="3B3D3C"/>
              </a:solidFill>
              <a:latin typeface="Frutiger LT Std 55 Roman" charset="0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143000"/>
          </a:xfrm>
          <a:noFill/>
        </p:spPr>
        <p:txBody>
          <a:bodyPr/>
          <a:lstStyle/>
          <a:p>
            <a:pPr eaLnBrk="1" hangingPunct="1"/>
            <a:r>
              <a:rPr lang="fr-BE" altLang="zh-CN" sz="180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Producten/Initio</a:t>
            </a:r>
            <a:endParaRPr lang="en-US" altLang="zh-CN" sz="1800" smtClean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412875"/>
            <a:ext cx="6397625" cy="604838"/>
          </a:xfrm>
        </p:spPr>
        <p:txBody>
          <a:bodyPr/>
          <a:lstStyle/>
          <a:p>
            <a:pPr eaLnBrk="1" hangingPunct="1">
              <a:buClr>
                <a:srgbClr val="333333"/>
              </a:buClr>
              <a:buFontTx/>
              <a:buNone/>
            </a:pPr>
            <a:r>
              <a:rPr lang="fr-BE" altLang="zh-CN" smtClean="0">
                <a:solidFill>
                  <a:srgbClr val="3B3D3C"/>
                </a:solidFill>
                <a:latin typeface="Frutiger LT Std 45 Light" charset="0"/>
                <a:ea typeface="SimSun" pitchFamily="2" charset="-122"/>
              </a:rPr>
              <a:t>Productkenmerken</a:t>
            </a:r>
          </a:p>
          <a:p>
            <a:pPr eaLnBrk="1" hangingPunct="1">
              <a:buClr>
                <a:srgbClr val="333333"/>
              </a:buClr>
              <a:buFontTx/>
              <a:buNone/>
            </a:pPr>
            <a:endParaRPr lang="en-US" altLang="zh-CN" sz="2000" smtClean="0">
              <a:solidFill>
                <a:srgbClr val="3B3D3C"/>
              </a:solidFill>
              <a:latin typeface="Frutiger LT Std 45 Light" charset="0"/>
              <a:ea typeface="SimSun" pitchFamily="2" charset="-122"/>
            </a:endParaRPr>
          </a:p>
        </p:txBody>
      </p:sp>
      <p:sp>
        <p:nvSpPr>
          <p:cNvPr id="44036" name="Rectangle 4"/>
          <p:cNvSpPr>
            <a:spLocks noChangeArrowheads="1"/>
          </p:cNvSpPr>
          <p:nvPr/>
        </p:nvSpPr>
        <p:spPr bwMode="auto">
          <a:xfrm>
            <a:off x="755650" y="1916113"/>
            <a:ext cx="7339013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looptijd</a:t>
            </a:r>
            <a:endParaRPr lang="en-US" altLang="zh-CN" sz="20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3, 5 of 7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jaar</a:t>
            </a:r>
            <a:endParaRPr lang="en-US" altLang="zh-CN" sz="16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mogelijke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beperking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: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indien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looptijd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lening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bank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kleiner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dan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looptijd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lening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PF 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  <a:sym typeface="Wingdings" pitchFamily="2" charset="2"/>
              </a:rPr>
              <a:t>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verschil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max. 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1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jaar</a:t>
            </a:r>
            <a:endParaRPr lang="en-US" altLang="zh-CN" sz="16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vrijstelling</a:t>
            </a:r>
            <a:r>
              <a:rPr lang="en-US" altLang="zh-CN" sz="20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kapitaalsaflossing</a:t>
            </a:r>
            <a:endParaRPr lang="en-US" altLang="zh-CN" sz="9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keuze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: 0 of 1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jaar</a:t>
            </a:r>
            <a:endParaRPr lang="en-US" altLang="zh-CN" sz="16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20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hoe </a:t>
            </a: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terugbetalen</a:t>
            </a:r>
            <a:r>
              <a:rPr lang="en-US" altLang="zh-CN" sz="20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?</a:t>
            </a:r>
            <a:endParaRPr lang="en-US" altLang="zh-CN" sz="9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vaste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kapitaalsaflossing</a:t>
            </a:r>
            <a:endParaRPr lang="en-US" altLang="zh-CN" sz="16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600200" lvl="3" indent="-228600">
              <a:spcBef>
                <a:spcPct val="20000"/>
              </a:spcBef>
              <a:buClr>
                <a:srgbClr val="333333"/>
              </a:buClr>
              <a:buFontTx/>
              <a:buChar char="–"/>
            </a:pPr>
            <a:r>
              <a:rPr lang="fr-BE" altLang="zh-CN" sz="14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maandelijks</a:t>
            </a:r>
            <a:endParaRPr lang="fr-BE" altLang="zh-CN" sz="14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600200" lvl="3" indent="-228600">
              <a:spcBef>
                <a:spcPct val="20000"/>
              </a:spcBef>
              <a:buClr>
                <a:srgbClr val="333333"/>
              </a:buClr>
              <a:buFontTx/>
              <a:buChar char="–"/>
            </a:pPr>
            <a:r>
              <a:rPr lang="fr-BE" altLang="zh-CN" sz="14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driemaandelijks</a:t>
            </a:r>
            <a:endParaRPr lang="en-US" altLang="zh-CN" sz="14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fr-BE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vaste </a:t>
            </a:r>
            <a:r>
              <a:rPr lang="fr-BE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bedragen</a:t>
            </a:r>
            <a:endParaRPr lang="fr-BE" altLang="zh-CN" sz="16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600200" lvl="3" indent="-228600">
              <a:spcBef>
                <a:spcPct val="20000"/>
              </a:spcBef>
              <a:buClr>
                <a:srgbClr val="333333"/>
              </a:buClr>
              <a:buFontTx/>
              <a:buChar char="–"/>
            </a:pPr>
            <a:r>
              <a:rPr lang="fr-BE" altLang="zh-CN" sz="14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maandelijks</a:t>
            </a:r>
            <a:endParaRPr lang="en-US" altLang="zh-CN" sz="14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342900" indent="-3429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20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waarborgen</a:t>
            </a:r>
            <a:endParaRPr lang="en-US" altLang="zh-CN" sz="9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natuurlijke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persoon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: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geen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waarborgen</a:t>
            </a:r>
            <a:endParaRPr lang="en-US" altLang="zh-CN" sz="16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43000" lvl="2" indent="-22860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rechtspersoon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: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borgstelling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actieve</a:t>
            </a:r>
            <a:r>
              <a:rPr lang="en-US" altLang="zh-CN" sz="1600" dirty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en-US" altLang="zh-CN" sz="1600" dirty="0" err="1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vennoten</a:t>
            </a:r>
            <a:endParaRPr lang="en-US" altLang="zh-CN" sz="1600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742950" lvl="1" indent="-285750">
              <a:spcBef>
                <a:spcPct val="20000"/>
              </a:spcBef>
              <a:buClr>
                <a:srgbClr val="333333"/>
              </a:buClr>
              <a:buFontTx/>
              <a:buChar char="•"/>
            </a:pPr>
            <a:endParaRPr lang="en-US" altLang="zh-CN" sz="1800" b="1" dirty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4"/>
          <p:cNvSpPr>
            <a:spLocks noGrp="1" noChangeArrowheads="1"/>
          </p:cNvSpPr>
          <p:nvPr>
            <p:ph type="title"/>
          </p:nvPr>
        </p:nvSpPr>
        <p:spPr>
          <a:xfrm>
            <a:off x="0" y="188913"/>
            <a:ext cx="9144000" cy="1143000"/>
          </a:xfrm>
          <a:noFill/>
        </p:spPr>
        <p:txBody>
          <a:bodyPr/>
          <a:lstStyle/>
          <a:p>
            <a:pPr eaLnBrk="1" hangingPunct="1"/>
            <a:r>
              <a:rPr lang="fr-BE" altLang="zh-CN" sz="180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Producten/Initio</a:t>
            </a:r>
            <a:endParaRPr lang="en-US" altLang="zh-CN" sz="1800" smtClean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</p:txBody>
      </p:sp>
      <p:sp>
        <p:nvSpPr>
          <p:cNvPr id="45059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2060848"/>
            <a:ext cx="8424862" cy="4536802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fr-BE" altLang="zh-CN" sz="20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Ontvankelijkheidscriteria</a:t>
            </a:r>
            <a:r>
              <a:rPr lang="fr-BE" altLang="zh-CN" sz="20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20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Initio</a:t>
            </a:r>
            <a:endParaRPr lang="fr-BE" altLang="zh-CN" sz="2000" dirty="0" smtClean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eaLnBrk="1" hangingPunct="1">
              <a:buFontTx/>
              <a:buNone/>
            </a:pPr>
            <a:r>
              <a:rPr lang="fr-BE" altLang="zh-CN" sz="22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Naast</a:t>
            </a:r>
            <a:r>
              <a:rPr lang="fr-BE" altLang="zh-CN" sz="22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de </a:t>
            </a:r>
            <a:r>
              <a:rPr lang="fr-BE" altLang="zh-CN" sz="22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kenmerken</a:t>
            </a:r>
            <a:r>
              <a:rPr lang="fr-BE" altLang="zh-CN" sz="22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van de </a:t>
            </a:r>
            <a:r>
              <a:rPr lang="fr-BE" altLang="zh-CN" sz="22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producten</a:t>
            </a:r>
            <a:endParaRPr lang="en-US" altLang="zh-CN" sz="2200" dirty="0" smtClean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50938" lvl="2" eaLnBrk="1" hangingPunct="1">
              <a:buClr>
                <a:srgbClr val="333333"/>
              </a:buClr>
            </a:pP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Beantwoorden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aan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de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Europese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criteria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van de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kleine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onderneming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</a:p>
          <a:p>
            <a:pPr marL="1150938" lvl="2" eaLnBrk="1" hangingPunct="1">
              <a:buClr>
                <a:srgbClr val="333333"/>
              </a:buClr>
            </a:pP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Sectorale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beperkingen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</a:p>
          <a:p>
            <a:pPr lvl="3" eaLnBrk="1" hangingPunct="1">
              <a:buClr>
                <a:srgbClr val="333333"/>
              </a:buClr>
              <a:buFontTx/>
              <a:buChar char="•"/>
            </a:pPr>
            <a:r>
              <a:rPr lang="fr-BE" altLang="zh-CN" i="1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de </a:t>
            </a:r>
            <a:r>
              <a:rPr lang="fr-BE" altLang="zh-CN" i="1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minimis</a:t>
            </a:r>
            <a:r>
              <a:rPr lang="fr-BE" altLang="zh-CN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: transport (</a:t>
            </a:r>
            <a:r>
              <a:rPr lang="fr-BE" altLang="zh-CN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rollend</a:t>
            </a:r>
            <a:r>
              <a:rPr lang="fr-BE" altLang="zh-CN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materiaal</a:t>
            </a:r>
            <a:r>
              <a:rPr lang="fr-BE" altLang="zh-CN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), </a:t>
            </a:r>
            <a:r>
              <a:rPr lang="fr-BE" altLang="zh-CN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landbouw</a:t>
            </a:r>
            <a:r>
              <a:rPr lang="fr-BE" altLang="zh-CN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en export (</a:t>
            </a:r>
            <a:r>
              <a:rPr lang="fr-BE" altLang="zh-CN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verkoopkantoor</a:t>
            </a:r>
            <a:r>
              <a:rPr lang="fr-BE" altLang="zh-CN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in </a:t>
            </a:r>
            <a:r>
              <a:rPr lang="fr-BE" altLang="zh-CN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het</a:t>
            </a:r>
            <a:r>
              <a:rPr lang="fr-BE" altLang="zh-CN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buitenland</a:t>
            </a:r>
            <a:r>
              <a:rPr lang="fr-BE" altLang="zh-CN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)</a:t>
            </a:r>
          </a:p>
          <a:p>
            <a:pPr lvl="3" eaLnBrk="1" hangingPunct="1">
              <a:buClr>
                <a:srgbClr val="333333"/>
              </a:buClr>
              <a:buFontTx/>
              <a:buChar char="•"/>
            </a:pPr>
            <a:r>
              <a:rPr lang="fr-BE" altLang="zh-CN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trading</a:t>
            </a:r>
            <a:endParaRPr lang="fr-BE" altLang="zh-CN" dirty="0" smtClean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50938" lvl="2" eaLnBrk="1" hangingPunct="1">
              <a:buClr>
                <a:srgbClr val="333333"/>
              </a:buClr>
            </a:pP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Financiering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van de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commercialisatiefase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</a:p>
          <a:p>
            <a:pPr marL="1150938" lvl="2" eaLnBrk="1" hangingPunct="1">
              <a:buFontTx/>
              <a:buNone/>
            </a:pP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	(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investeringen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in R &amp; D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uitgesloten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)</a:t>
            </a:r>
          </a:p>
          <a:p>
            <a:pPr marL="1150938" lvl="2" eaLnBrk="1" hangingPunct="1"/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Geen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financiering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van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aankoop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van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onroerende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goederen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of van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nieuwbouw</a:t>
            </a:r>
            <a:endParaRPr lang="fr-BE" altLang="zh-CN" sz="1600" dirty="0" smtClean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  <a:p>
            <a:pPr marL="1150938" lvl="2" eaLnBrk="1" hangingPunct="1">
              <a:buClr>
                <a:srgbClr val="333333"/>
              </a:buClr>
            </a:pP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Enkel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nieuwe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investeringen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(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geen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 </a:t>
            </a:r>
            <a:r>
              <a:rPr lang="fr-BE" altLang="zh-CN" sz="1600" dirty="0" err="1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herfinancieringen</a:t>
            </a:r>
            <a:r>
              <a:rPr lang="fr-BE" altLang="zh-CN" sz="1600" dirty="0" smtClean="0">
                <a:solidFill>
                  <a:srgbClr val="3B3D3C"/>
                </a:solidFill>
                <a:latin typeface="Frutiger LT 45 Std Light"/>
                <a:ea typeface="SimSun" pitchFamily="2" charset="-122"/>
              </a:rPr>
              <a:t>)</a:t>
            </a:r>
            <a:endParaRPr lang="en-US" altLang="zh-CN" sz="1600" dirty="0" smtClean="0">
              <a:solidFill>
                <a:srgbClr val="3B3D3C"/>
              </a:solidFill>
              <a:latin typeface="Frutiger LT 45 Std Light"/>
              <a:ea typeface="SimSun" pitchFamily="2" charset="-122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73763" name="Group 3"/>
          <p:cNvGraphicFramePr>
            <a:graphicFrameLocks noGrp="1"/>
          </p:cNvGraphicFramePr>
          <p:nvPr/>
        </p:nvGraphicFramePr>
        <p:xfrm>
          <a:off x="1258888" y="1700213"/>
          <a:ext cx="7129462" cy="1584325"/>
        </p:xfrm>
        <a:graphic>
          <a:graphicData uri="http://schemas.openxmlformats.org/drawingml/2006/table">
            <a:tbl>
              <a:tblPr/>
              <a:tblGrid>
                <a:gridCol w="3092450"/>
                <a:gridCol w="4037012"/>
              </a:tblGrid>
              <a:tr h="15843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Frutiger LT 45 Std Light"/>
                        </a:rPr>
                        <a:t>Participatiefonds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Frutiger LT 45 Std Light"/>
                        </a:rPr>
                        <a:t>de Lignestraat 1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BE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333333"/>
                          </a:solidFill>
                          <a:effectLst/>
                          <a:latin typeface="Frutiger LT 45 Std Light"/>
                        </a:rPr>
                        <a:t>1000 Brussel</a:t>
                      </a: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Frutiger LT 45 Std Light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smtClean="0">
                        <a:ln>
                          <a:noFill/>
                        </a:ln>
                        <a:solidFill>
                          <a:srgbClr val="333333"/>
                        </a:solidFill>
                        <a:effectLst/>
                        <a:latin typeface="Frutiger LT Std 45 Light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6085" name="Text Box 12"/>
          <p:cNvSpPr txBox="1">
            <a:spLocks noChangeArrowheads="1"/>
          </p:cNvSpPr>
          <p:nvPr/>
        </p:nvSpPr>
        <p:spPr bwMode="auto">
          <a:xfrm>
            <a:off x="1331913" y="3573463"/>
            <a:ext cx="4592637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fr-BE" sz="2800" b="1">
                <a:solidFill>
                  <a:srgbClr val="333333"/>
                </a:solidFill>
                <a:latin typeface="Frutiger LT Std 45 Light" charset="0"/>
              </a:rPr>
              <a:t>Tel: 	02/210.87.87</a:t>
            </a:r>
          </a:p>
          <a:p>
            <a:pPr eaLnBrk="0" hangingPunct="0"/>
            <a:r>
              <a:rPr lang="fr-BE" sz="2800" b="1">
                <a:solidFill>
                  <a:srgbClr val="333333"/>
                </a:solidFill>
                <a:latin typeface="Frutiger LT Std 45 Light" charset="0"/>
              </a:rPr>
              <a:t>Fax: 	02/210.87.79</a:t>
            </a:r>
          </a:p>
          <a:p>
            <a:pPr eaLnBrk="0" hangingPunct="0"/>
            <a:endParaRPr lang="fr-BE" sz="2800" b="1">
              <a:solidFill>
                <a:srgbClr val="333333"/>
              </a:solidFill>
              <a:latin typeface="Frutiger LT Std 45 Light" charset="0"/>
            </a:endParaRPr>
          </a:p>
          <a:p>
            <a:pPr eaLnBrk="0" hangingPunct="0"/>
            <a:r>
              <a:rPr lang="fr-BE" sz="4800" b="1">
                <a:solidFill>
                  <a:srgbClr val="333333"/>
                </a:solidFill>
                <a:latin typeface="Frutiger LT Std 45 Light" charset="0"/>
                <a:hlinkClick r:id="rId2"/>
              </a:rPr>
              <a:t>w</a:t>
            </a:r>
            <a:r>
              <a:rPr lang="fr-BE" sz="4800" b="1">
                <a:solidFill>
                  <a:srgbClr val="33CCFF"/>
                </a:solidFill>
                <a:latin typeface="Frutiger LT Std 45 Light" charset="0"/>
                <a:hlinkClick r:id="rId2"/>
              </a:rPr>
              <a:t>ww.fonds.or</a:t>
            </a:r>
            <a:r>
              <a:rPr lang="fr-BE" sz="4800" b="1">
                <a:solidFill>
                  <a:srgbClr val="333333"/>
                </a:solidFill>
                <a:latin typeface="Frutiger LT Std 45 Light" charset="0"/>
                <a:hlinkClick r:id="rId2"/>
              </a:rPr>
              <a:t>g</a:t>
            </a:r>
            <a:endParaRPr lang="en-US" sz="4800" b="1">
              <a:solidFill>
                <a:srgbClr val="333333"/>
              </a:solidFill>
              <a:latin typeface="Frutiger LT Std 45 Light" charset="0"/>
            </a:endParaRPr>
          </a:p>
        </p:txBody>
      </p:sp>
    </p:spTree>
  </p:cSld>
  <p:clrMapOvr>
    <a:masterClrMapping/>
  </p:clrMapOvr>
  <p:transition spd="slow">
    <p:newsflash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over">
  <a:themeElements>
    <a:clrScheme name="Cover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Cover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ver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ver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ver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orporate">
  <a:themeElements>
    <a:clrScheme name="Corpora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rporate">
      <a:majorFont>
        <a:latin typeface="Frutiger LT Std 55 Roman"/>
        <a:ea typeface=""/>
        <a:cs typeface=""/>
      </a:majorFont>
      <a:minorFont>
        <a:latin typeface="Frutiger LT Std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rpora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rpora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rpora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Starteo">
  <a:themeElements>
    <a:clrScheme name="Starte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rteo">
      <a:majorFont>
        <a:latin typeface="Frutiger LT Std 55 Roman"/>
        <a:ea typeface=""/>
        <a:cs typeface=""/>
      </a:majorFont>
      <a:minorFont>
        <a:latin typeface="Frutiger LT Std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rte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rte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rte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ptimeo">
  <a:themeElements>
    <a:clrScheme name="Optime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ptimeo">
      <a:majorFont>
        <a:latin typeface="Frutiger LT Std 55 Roman"/>
        <a:ea typeface=""/>
        <a:cs typeface=""/>
      </a:majorFont>
      <a:minorFont>
        <a:latin typeface="Frutiger LT Std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ptime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ptime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ptime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Lancement">
  <a:themeElements>
    <a:clrScheme name="Lanceme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ncement">
      <a:majorFont>
        <a:latin typeface="Frutiger LT Std 55 Roman"/>
        <a:ea typeface=""/>
        <a:cs typeface=""/>
      </a:majorFont>
      <a:minorFont>
        <a:latin typeface="Frutiger LT Std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anceme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anceme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anceme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Solidaire">
  <a:themeElements>
    <a:clrScheme name="Solidair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olidaire">
      <a:majorFont>
        <a:latin typeface="Frutiger LT Std 55 Roman"/>
        <a:ea typeface=""/>
        <a:cs typeface=""/>
      </a:majorFont>
      <a:minorFont>
        <a:latin typeface="Frutiger LT Std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olidair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olidair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olidair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7.xml><?xml version="1.0" encoding="utf-8"?>
<a:theme xmlns:a="http://schemas.openxmlformats.org/drawingml/2006/main" name="BA">
  <a:themeElements>
    <a:clrScheme name="B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A">
      <a:majorFont>
        <a:latin typeface="Frutiger LT Std 55 Roman"/>
        <a:ea typeface=""/>
        <a:cs typeface=""/>
      </a:majorFont>
      <a:minorFont>
        <a:latin typeface="Frutiger LT Std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8.xml><?xml version="1.0" encoding="utf-8"?>
<a:theme xmlns:a="http://schemas.openxmlformats.org/drawingml/2006/main" name="Impulseo">
  <a:themeElements>
    <a:clrScheme name="Impulse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Impulseo">
      <a:majorFont>
        <a:latin typeface="Frutiger LT Std 55 Roman"/>
        <a:ea typeface=""/>
        <a:cs typeface=""/>
      </a:majorFont>
      <a:minorFont>
        <a:latin typeface="Frutiger LT Std 45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Impulse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Impulse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Impulse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9.xml><?xml version="1.0" encoding="utf-8"?>
<a:theme xmlns:a="http://schemas.openxmlformats.org/drawingml/2006/main" name="Conception personnalisée">
  <a:themeElements>
    <a:clrScheme name="Conception personnalisé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Conception personnalisée">
      <a:majorFont>
        <a:latin typeface="Frutiger LT Std 55 Roman"/>
        <a:ea typeface=""/>
        <a:cs typeface=""/>
      </a:majorFont>
      <a:minorFont>
        <a:latin typeface="Frutiger LT Std 55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Conception personnalisé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ception personnalisé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ception personnalisé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10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11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4669</TotalTime>
  <Words>1368</Words>
  <Application>Microsoft Office PowerPoint</Application>
  <PresentationFormat>On-screen Show (4:3)</PresentationFormat>
  <Paragraphs>377</Paragraphs>
  <Slides>35</Slides>
  <Notes>2</Notes>
  <HiddenSlides>0</HiddenSlides>
  <MMClips>0</MMClips>
  <ScaleCrop>false</ScaleCrop>
  <HeadingPairs>
    <vt:vector size="6" baseType="variant">
      <vt:variant>
        <vt:lpstr>Theme</vt:lpstr>
      </vt:variant>
      <vt:variant>
        <vt:i4>9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Cover</vt:lpstr>
      <vt:lpstr>Corporate</vt:lpstr>
      <vt:lpstr>Starteo</vt:lpstr>
      <vt:lpstr>Optimeo</vt:lpstr>
      <vt:lpstr>Lancement</vt:lpstr>
      <vt:lpstr>Solidaire</vt:lpstr>
      <vt:lpstr>BA</vt:lpstr>
      <vt:lpstr>Impulseo</vt:lpstr>
      <vt:lpstr>Conception personnalisée</vt:lpstr>
      <vt:lpstr>Photo Editor Photo</vt:lpstr>
      <vt:lpstr>Slide 1</vt:lpstr>
      <vt:lpstr>Participatiefonds</vt:lpstr>
      <vt:lpstr>Participatiefonds</vt:lpstr>
      <vt:lpstr>Impulseo I</vt:lpstr>
      <vt:lpstr>Impulseo-financiering</vt:lpstr>
      <vt:lpstr>Slide 6</vt:lpstr>
      <vt:lpstr>Slide 7</vt:lpstr>
      <vt:lpstr>Premie Impulsfonds</vt:lpstr>
      <vt:lpstr>Slide 9</vt:lpstr>
      <vt:lpstr>Lening Participatiefonds</vt:lpstr>
      <vt:lpstr>Impulseo-begeleiding</vt:lpstr>
      <vt:lpstr>Voorbeeld</vt:lpstr>
      <vt:lpstr>Slide 13</vt:lpstr>
      <vt:lpstr>Impulseo II</vt:lpstr>
      <vt:lpstr>Een groepering vanaf 2 huisartsen:</vt:lpstr>
      <vt:lpstr>Een groepering vanaf 3 huisartsen:</vt:lpstr>
      <vt:lpstr>De groepering:</vt:lpstr>
      <vt:lpstr>Het samenwerkingsakkoord:</vt:lpstr>
      <vt:lpstr>Het Globaal Medisch Dossier (GMD):</vt:lpstr>
      <vt:lpstr>De arbeidsovereenkomst: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Initio: Context</vt:lpstr>
      <vt:lpstr>Producten/Initio</vt:lpstr>
      <vt:lpstr>Producten/Initio</vt:lpstr>
      <vt:lpstr>Producten/Initio</vt:lpstr>
      <vt:lpstr>Producten/Initio</vt:lpstr>
      <vt:lpstr>Slide 35</vt:lpstr>
    </vt:vector>
  </TitlesOfParts>
  <Company>EXP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delphine.denis</dc:creator>
  <cp:lastModifiedBy>D'HOE Wim</cp:lastModifiedBy>
  <cp:revision>247</cp:revision>
  <dcterms:created xsi:type="dcterms:W3CDTF">2007-09-04T13:11:41Z</dcterms:created>
  <dcterms:modified xsi:type="dcterms:W3CDTF">2011-03-17T10:23:19Z</dcterms:modified>
</cp:coreProperties>
</file>